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53" r:id="rId2"/>
    <p:sldId id="352" r:id="rId3"/>
    <p:sldId id="327" r:id="rId4"/>
    <p:sldId id="328" r:id="rId5"/>
    <p:sldId id="314" r:id="rId6"/>
    <p:sldId id="315" r:id="rId7"/>
    <p:sldId id="329" r:id="rId8"/>
    <p:sldId id="316" r:id="rId9"/>
    <p:sldId id="331" r:id="rId10"/>
    <p:sldId id="332" r:id="rId11"/>
    <p:sldId id="333" r:id="rId12"/>
    <p:sldId id="318" r:id="rId13"/>
    <p:sldId id="319" r:id="rId14"/>
    <p:sldId id="320" r:id="rId15"/>
    <p:sldId id="321" r:id="rId16"/>
    <p:sldId id="322" r:id="rId17"/>
    <p:sldId id="323" r:id="rId18"/>
    <p:sldId id="324" r:id="rId19"/>
    <p:sldId id="325" r:id="rId20"/>
    <p:sldId id="326" r:id="rId21"/>
    <p:sldId id="335" r:id="rId22"/>
    <p:sldId id="354" r:id="rId23"/>
    <p:sldId id="355" r:id="rId24"/>
    <p:sldId id="356" r:id="rId25"/>
    <p:sldId id="357" r:id="rId26"/>
    <p:sldId id="361" r:id="rId27"/>
    <p:sldId id="358" r:id="rId28"/>
    <p:sldId id="317" r:id="rId29"/>
    <p:sldId id="279" r:id="rId30"/>
    <p:sldId id="280" r:id="rId31"/>
    <p:sldId id="346" r:id="rId32"/>
    <p:sldId id="362" r:id="rId33"/>
    <p:sldId id="350" r:id="rId34"/>
    <p:sldId id="367" r:id="rId35"/>
    <p:sldId id="337" r:id="rId36"/>
    <p:sldId id="363" r:id="rId37"/>
    <p:sldId id="339" r:id="rId38"/>
    <p:sldId id="340" r:id="rId39"/>
    <p:sldId id="364" r:id="rId40"/>
    <p:sldId id="281" r:id="rId41"/>
    <p:sldId id="282" r:id="rId42"/>
    <p:sldId id="368" r:id="rId43"/>
    <p:sldId id="369" r:id="rId44"/>
    <p:sldId id="370" r:id="rId45"/>
    <p:sldId id="372" r:id="rId46"/>
    <p:sldId id="373" r:id="rId47"/>
    <p:sldId id="374" r:id="rId48"/>
    <p:sldId id="375" r:id="rId49"/>
    <p:sldId id="376" r:id="rId50"/>
    <p:sldId id="377" r:id="rId51"/>
    <p:sldId id="378" r:id="rId52"/>
    <p:sldId id="379" r:id="rId53"/>
    <p:sldId id="380" r:id="rId54"/>
    <p:sldId id="381" r:id="rId55"/>
    <p:sldId id="383" r:id="rId56"/>
    <p:sldId id="382" r:id="rId57"/>
    <p:sldId id="384" r:id="rId58"/>
    <p:sldId id="385" r:id="rId59"/>
    <p:sldId id="386" r:id="rId60"/>
    <p:sldId id="387" r:id="rId61"/>
    <p:sldId id="388" r:id="rId62"/>
    <p:sldId id="389" r:id="rId63"/>
    <p:sldId id="390" r:id="rId64"/>
    <p:sldId id="391" r:id="rId65"/>
    <p:sldId id="392" r:id="rId66"/>
    <p:sldId id="393" r:id="rId67"/>
    <p:sldId id="394" r:id="rId68"/>
    <p:sldId id="286" r:id="rId69"/>
    <p:sldId id="287" r:id="rId70"/>
    <p:sldId id="342" r:id="rId71"/>
    <p:sldId id="288" r:id="rId72"/>
    <p:sldId id="289" r:id="rId73"/>
    <p:sldId id="290" r:id="rId74"/>
    <p:sldId id="291" r:id="rId75"/>
    <p:sldId id="344" r:id="rId76"/>
    <p:sldId id="292" r:id="rId77"/>
    <p:sldId id="312" r:id="rId78"/>
    <p:sldId id="293" r:id="rId79"/>
    <p:sldId id="278" r:id="rId80"/>
    <p:sldId id="371" r:id="rId81"/>
    <p:sldId id="294" r:id="rId82"/>
    <p:sldId id="311" r:id="rId83"/>
    <p:sldId id="395" r:id="rId84"/>
  </p:sldIdLst>
  <p:sldSz cx="9144000" cy="6858000" type="screen4x3"/>
  <p:notesSz cx="6858000" cy="9144000"/>
  <p:custDataLst>
    <p:tags r:id="rId85"/>
  </p:custDataLst>
  <p:defaultTextStyle>
    <a:defPPr>
      <a:defRPr lang="en"/>
    </a:defPPr>
    <a:lvl1pPr marL="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 uri="{1BD7E111-0CB8-44D6-8891-C1BB2F81B7CC}">
      <p1710:readonlyRecommended xmlns="" xmlns:p1710="http://schemas.microsoft.com/office/powerpoint/2017/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28" autoAdjust="0"/>
    <p:restoredTop sz="94660"/>
  </p:normalViewPr>
  <p:slideViewPr>
    <p:cSldViewPr>
      <p:cViewPr>
        <p:scale>
          <a:sx n="76" d="100"/>
          <a:sy n="76" d="100"/>
        </p:scale>
        <p:origin x="-1224" y="60"/>
      </p:cViewPr>
      <p:guideLst>
        <p:guide orient="horz" pos="2160"/>
        <p:guide pos="2880"/>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sr-Latn-R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sr-Latn-RS"/>
          </a:p>
        </p:txBody>
      </p:sp>
      <p:sp>
        <p:nvSpPr>
          <p:cNvPr id="4" name="Rectangle 4"/>
          <p:cNvSpPr>
            <a:spLocks noGrp="1" noChangeArrowheads="1"/>
          </p:cNvSpPr>
          <p:nvPr>
            <p:ph type="dt" sz="half" idx="10"/>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5" name="Rectangle 5"/>
          <p:cNvSpPr>
            <a:spLocks noGrp="1" noChangeArrowheads="1"/>
          </p:cNvSpPr>
          <p:nvPr>
            <p:ph type="ftr" sz="quarter" idx="11"/>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6" name="Rectangle 6"/>
          <p:cNvSpPr>
            <a:spLocks noGrp="1" noChangeArrowheads="1"/>
          </p:cNvSpPr>
          <p:nvPr>
            <p:ph type="sldNum" sz="quarter" idx="12"/>
          </p:nvPr>
        </p:nvSpPr>
        <p:spPr bwMode="auto">
          <a:xfrm>
            <a:off x="6553200" y="6245225"/>
            <a:ext cx="2133600" cy="476250"/>
          </a:xfrm>
          <a:prstGeom prst="rect">
            <a:avLst/>
          </a:prstGeom>
          <a:noFill/>
          <a:ln>
            <a:noFill/>
          </a:ln>
          <a:effectLst/>
          <a:extLst/>
        </p:spPr>
        <p:txBody>
          <a:bodyPr numCol="1" compatLnSpc="1">
            <a:prstTxWarp prst="textNoShape">
              <a:avLst/>
            </a:prstTxWarp>
            <a:noAutofit/>
          </a:bodyPr>
          <a:lstStyle>
            <a:defPPr>
              <a:defRPr lang="en-US"/>
            </a:defPPr>
            <a:lvl1pPr marL="0" indent="0" algn="r" defTabSz="914400" rtl="0" eaLnBrk="1" fontAlgn="base" hangingPunct="1">
              <a:lnSpc>
                <a:spcPct val="100000"/>
              </a:lnSpc>
              <a:spcBef>
                <a:spcPct val="0"/>
              </a:spcBef>
              <a:spcAft>
                <a:spcPct val="0"/>
              </a:spcAft>
              <a:buClrTx/>
              <a:buSzTx/>
              <a:buFontTx/>
              <a:buNone/>
              <a:defRPr kumimoji="0" lang="en-US" altLang="en-US" sz="1400" b="0" i="0" u="none" baseline="0">
                <a:solidFill>
                  <a:schemeClr val="tx1"/>
                </a:solidFill>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r" eaLnBrk="1" hangingPunct="1"/>
            <a:fld id="{AB0D8B5E-B97A-46CA-940A-51906195EF8B}" type="slidenum">
              <a:rPr lang="en-US" altLang="sr-Latn-RS" sz="1400"/>
              <a:t>‹#›</a:t>
            </a:fld>
            <a:endParaRPr lang="en-US" altLang="sr-Latn-RS" sz="140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Rectangle 4"/>
          <p:cNvSpPr>
            <a:spLocks noGrp="1" noChangeArrowheads="1"/>
          </p:cNvSpPr>
          <p:nvPr>
            <p:ph type="dt" sz="half" idx="10"/>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5" name="Rectangle 5"/>
          <p:cNvSpPr>
            <a:spLocks noGrp="1" noChangeArrowheads="1"/>
          </p:cNvSpPr>
          <p:nvPr>
            <p:ph type="ftr" sz="quarter" idx="11"/>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6" name="Rectangle 6"/>
          <p:cNvSpPr>
            <a:spLocks noGrp="1" noChangeArrowheads="1"/>
          </p:cNvSpPr>
          <p:nvPr>
            <p:ph type="sldNum" sz="quarter" idx="12"/>
          </p:nvPr>
        </p:nvSpPr>
        <p:spPr bwMode="auto">
          <a:xfrm>
            <a:off x="6553200" y="6245225"/>
            <a:ext cx="2133600" cy="476250"/>
          </a:xfrm>
          <a:prstGeom prst="rect">
            <a:avLst/>
          </a:prstGeom>
          <a:noFill/>
          <a:ln>
            <a:noFill/>
          </a:ln>
          <a:effectLst/>
          <a:extLst/>
        </p:spPr>
        <p:txBody>
          <a:bodyPr numCol="1" compatLnSpc="1">
            <a:prstTxWarp prst="textNoShape">
              <a:avLst/>
            </a:prstTxWarp>
            <a:noAutofit/>
          </a:bodyPr>
          <a:lstStyle>
            <a:defPPr>
              <a:defRPr lang="en-US"/>
            </a:defPPr>
            <a:lvl1pPr marL="0" indent="0" algn="r" defTabSz="914400" rtl="0" eaLnBrk="1" fontAlgn="base" hangingPunct="1">
              <a:lnSpc>
                <a:spcPct val="100000"/>
              </a:lnSpc>
              <a:spcBef>
                <a:spcPct val="0"/>
              </a:spcBef>
              <a:spcAft>
                <a:spcPct val="0"/>
              </a:spcAft>
              <a:buClrTx/>
              <a:buSzTx/>
              <a:buFontTx/>
              <a:buNone/>
              <a:defRPr kumimoji="0" lang="en-US" altLang="en-US" sz="1400" b="0" i="0" u="none" baseline="0">
                <a:solidFill>
                  <a:schemeClr val="tx1"/>
                </a:solidFill>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r" eaLnBrk="1" hangingPunct="1"/>
            <a:fld id="{AB0D8B5E-B97A-46CA-940A-51906195EF8B}" type="slidenum">
              <a:rPr lang="en-US" altLang="sr-Latn-RS" sz="1400"/>
              <a:t>‹#›</a:t>
            </a:fld>
            <a:endParaRPr lang="en-US" altLang="sr-Latn-RS" sz="140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sr-Latn-R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Rectangle 4"/>
          <p:cNvSpPr>
            <a:spLocks noGrp="1" noChangeArrowheads="1"/>
          </p:cNvSpPr>
          <p:nvPr>
            <p:ph type="dt" sz="half" idx="10"/>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5" name="Rectangle 5"/>
          <p:cNvSpPr>
            <a:spLocks noGrp="1" noChangeArrowheads="1"/>
          </p:cNvSpPr>
          <p:nvPr>
            <p:ph type="ftr" sz="quarter" idx="11"/>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6" name="Rectangle 6"/>
          <p:cNvSpPr>
            <a:spLocks noGrp="1" noChangeArrowheads="1"/>
          </p:cNvSpPr>
          <p:nvPr>
            <p:ph type="sldNum" sz="quarter" idx="12"/>
          </p:nvPr>
        </p:nvSpPr>
        <p:spPr bwMode="auto">
          <a:xfrm>
            <a:off x="6553200" y="6245225"/>
            <a:ext cx="2133600" cy="476250"/>
          </a:xfrm>
          <a:prstGeom prst="rect">
            <a:avLst/>
          </a:prstGeom>
          <a:noFill/>
          <a:ln>
            <a:noFill/>
          </a:ln>
          <a:effectLst/>
          <a:extLst/>
        </p:spPr>
        <p:txBody>
          <a:bodyPr numCol="1" compatLnSpc="1">
            <a:prstTxWarp prst="textNoShape">
              <a:avLst/>
            </a:prstTxWarp>
            <a:noAutofit/>
          </a:bodyPr>
          <a:lstStyle>
            <a:defPPr>
              <a:defRPr lang="en-US"/>
            </a:defPPr>
            <a:lvl1pPr marL="0" indent="0" algn="r" defTabSz="914400" rtl="0" eaLnBrk="1" fontAlgn="base" hangingPunct="1">
              <a:lnSpc>
                <a:spcPct val="100000"/>
              </a:lnSpc>
              <a:spcBef>
                <a:spcPct val="0"/>
              </a:spcBef>
              <a:spcAft>
                <a:spcPct val="0"/>
              </a:spcAft>
              <a:buClrTx/>
              <a:buSzTx/>
              <a:buFontTx/>
              <a:buNone/>
              <a:defRPr kumimoji="0" lang="en-US" altLang="en-US" sz="1400" b="0" i="0" u="none" baseline="0">
                <a:solidFill>
                  <a:schemeClr val="tx1"/>
                </a:solidFill>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r" eaLnBrk="1" hangingPunct="1"/>
            <a:fld id="{AB0D8B5E-B97A-46CA-940A-51906195EF8B}" type="slidenum">
              <a:rPr lang="en-US" altLang="sr-Latn-RS" sz="1400"/>
              <a:t>‹#›</a:t>
            </a:fld>
            <a:endParaRPr lang="en-US" altLang="sr-Latn-RS" sz="140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sr-Latn-R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6" name="Rectangle 4"/>
          <p:cNvSpPr>
            <a:spLocks noGrp="1" noChangeArrowheads="1"/>
          </p:cNvSpPr>
          <p:nvPr>
            <p:ph type="dt" sz="half" idx="10"/>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7" name="Rectangle 5"/>
          <p:cNvSpPr>
            <a:spLocks noGrp="1" noChangeArrowheads="1"/>
          </p:cNvSpPr>
          <p:nvPr>
            <p:ph type="ftr" sz="quarter" idx="11"/>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8" name="Rectangle 6"/>
          <p:cNvSpPr>
            <a:spLocks noGrp="1" noChangeArrowheads="1"/>
          </p:cNvSpPr>
          <p:nvPr>
            <p:ph type="sldNum" sz="quarter" idx="12"/>
          </p:nvPr>
        </p:nvSpPr>
        <p:spPr bwMode="auto">
          <a:xfrm>
            <a:off x="6553200" y="6245225"/>
            <a:ext cx="2133600" cy="476250"/>
          </a:xfrm>
          <a:prstGeom prst="rect">
            <a:avLst/>
          </a:prstGeom>
          <a:noFill/>
          <a:ln>
            <a:noFill/>
          </a:ln>
          <a:effectLst/>
          <a:extLst/>
        </p:spPr>
        <p:txBody>
          <a:bodyPr numCol="1" compatLnSpc="1">
            <a:prstTxWarp prst="textNoShape">
              <a:avLst/>
            </a:prstTxWarp>
            <a:noAutofit/>
          </a:bodyPr>
          <a:lstStyle>
            <a:defPPr>
              <a:defRPr lang="en-US"/>
            </a:defPPr>
            <a:lvl1pPr marL="0" indent="0" algn="r" defTabSz="914400" rtl="0" eaLnBrk="1" fontAlgn="base" hangingPunct="1">
              <a:lnSpc>
                <a:spcPct val="100000"/>
              </a:lnSpc>
              <a:spcBef>
                <a:spcPct val="0"/>
              </a:spcBef>
              <a:spcAft>
                <a:spcPct val="0"/>
              </a:spcAft>
              <a:buClrTx/>
              <a:buSzTx/>
              <a:buFontTx/>
              <a:buNone/>
              <a:defRPr kumimoji="0" lang="en-US" altLang="en-US" sz="1400" b="0" i="0" u="none" baseline="0">
                <a:solidFill>
                  <a:schemeClr val="tx1"/>
                </a:solidFill>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r" eaLnBrk="1" hangingPunct="1"/>
            <a:fld id="{AB0D8B5E-B97A-46CA-940A-51906195EF8B}" type="slidenum">
              <a:rPr lang="en-US" altLang="sr-Latn-RS" sz="1400"/>
              <a:t>‹#›</a:t>
            </a:fld>
            <a:endParaRPr lang="en-US" altLang="sr-Latn-RS" sz="140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sr-Latn-R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6" name="Rectangle 4"/>
          <p:cNvSpPr>
            <a:spLocks noGrp="1" noChangeArrowheads="1"/>
          </p:cNvSpPr>
          <p:nvPr>
            <p:ph type="dt" sz="half" idx="10"/>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7" name="Rectangle 5"/>
          <p:cNvSpPr>
            <a:spLocks noGrp="1" noChangeArrowheads="1"/>
          </p:cNvSpPr>
          <p:nvPr>
            <p:ph type="ftr" sz="quarter" idx="11"/>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8" name="Rectangle 6"/>
          <p:cNvSpPr>
            <a:spLocks noGrp="1" noChangeArrowheads="1"/>
          </p:cNvSpPr>
          <p:nvPr>
            <p:ph type="sldNum" sz="quarter" idx="12"/>
          </p:nvPr>
        </p:nvSpPr>
        <p:spPr bwMode="auto">
          <a:xfrm>
            <a:off x="6553200" y="6245225"/>
            <a:ext cx="2133600" cy="476250"/>
          </a:xfrm>
          <a:prstGeom prst="rect">
            <a:avLst/>
          </a:prstGeom>
          <a:noFill/>
          <a:ln>
            <a:noFill/>
          </a:ln>
          <a:effectLst/>
          <a:extLst/>
        </p:spPr>
        <p:txBody>
          <a:bodyPr numCol="1" compatLnSpc="1">
            <a:prstTxWarp prst="textNoShape">
              <a:avLst/>
            </a:prstTxWarp>
            <a:noAutofit/>
          </a:bodyPr>
          <a:lstStyle>
            <a:defPPr>
              <a:defRPr lang="en-US"/>
            </a:defPPr>
            <a:lvl1pPr marL="0" indent="0" algn="r" defTabSz="914400" rtl="0" eaLnBrk="1" fontAlgn="base" hangingPunct="1">
              <a:lnSpc>
                <a:spcPct val="100000"/>
              </a:lnSpc>
              <a:spcBef>
                <a:spcPct val="0"/>
              </a:spcBef>
              <a:spcAft>
                <a:spcPct val="0"/>
              </a:spcAft>
              <a:buClrTx/>
              <a:buSzTx/>
              <a:buFontTx/>
              <a:buNone/>
              <a:defRPr kumimoji="0" lang="en-US" altLang="en-US" sz="1400" b="0" i="0" u="none" baseline="0">
                <a:solidFill>
                  <a:schemeClr val="tx1"/>
                </a:solidFill>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r" eaLnBrk="1" hangingPunct="1"/>
            <a:fld id="{AB0D8B5E-B97A-46CA-940A-51906195EF8B}" type="slidenum">
              <a:rPr lang="en-US" altLang="sr-Latn-RS" sz="1400"/>
              <a:t>‹#›</a:t>
            </a:fld>
            <a:endParaRPr lang="en-US" altLang="sr-Latn-RS" sz="1400"/>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sr-Latn-R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5" name="Date Placeholder 4"/>
          <p:cNvSpPr>
            <a:spLocks noGrp="1" noChangeArrowheads="1"/>
          </p:cNvSpPr>
          <p:nvPr>
            <p:ph type="dt" sz="half" idx="10"/>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6" name="Footer Placeholder 5"/>
          <p:cNvSpPr>
            <a:spLocks noGrp="1" noChangeArrowheads="1"/>
          </p:cNvSpPr>
          <p:nvPr>
            <p:ph type="ftr" sz="quarter" idx="11"/>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7" name="Slide Number Placeholder 6"/>
          <p:cNvSpPr>
            <a:spLocks noGrp="1" noChangeArrowheads="1"/>
          </p:cNvSpPr>
          <p:nvPr>
            <p:ph type="sldNum" sz="quarter" idx="12"/>
          </p:nvPr>
        </p:nvSpPr>
        <p:spPr bwMode="auto">
          <a:xfrm>
            <a:off x="6553200" y="6245225"/>
            <a:ext cx="2133600" cy="476250"/>
          </a:xfrm>
          <a:prstGeom prst="rect">
            <a:avLst/>
          </a:prstGeom>
          <a:noFill/>
          <a:ln>
            <a:noFill/>
          </a:ln>
          <a:effectLst/>
          <a:extLst/>
        </p:spPr>
        <p:txBody>
          <a:bodyPr numCol="1" compatLnSpc="1">
            <a:prstTxWarp prst="textNoShape">
              <a:avLst/>
            </a:prstTxWarp>
            <a:noAutofit/>
          </a:bodyPr>
          <a:lstStyle>
            <a:defPPr>
              <a:defRPr lang="en-US"/>
            </a:defPPr>
            <a:lvl1pPr marL="0" indent="0" algn="r" defTabSz="914400" rtl="0" eaLnBrk="1" fontAlgn="base" hangingPunct="1">
              <a:lnSpc>
                <a:spcPct val="100000"/>
              </a:lnSpc>
              <a:spcBef>
                <a:spcPct val="0"/>
              </a:spcBef>
              <a:spcAft>
                <a:spcPct val="0"/>
              </a:spcAft>
              <a:buClrTx/>
              <a:buSzTx/>
              <a:buFontTx/>
              <a:buNone/>
              <a:defRPr kumimoji="0" lang="en-US" altLang="en-US" sz="1400" b="0" i="0" u="none" baseline="0">
                <a:solidFill>
                  <a:schemeClr val="tx1"/>
                </a:solidFill>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r" eaLnBrk="1" hangingPunct="1"/>
            <a:fld id="{AB0D8B5E-B97A-46CA-940A-51906195EF8B}" type="slidenum">
              <a:rPr lang="en-US" altLang="sr-Latn-RS" sz="1400"/>
              <a:t>‹#›</a:t>
            </a:fld>
            <a:endParaRPr lang="en-US" altLang="sr-Latn-RS" sz="1400"/>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sr-Latn-R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7" name="Rectangle 4"/>
          <p:cNvSpPr>
            <a:spLocks noGrp="1" noChangeArrowheads="1"/>
          </p:cNvSpPr>
          <p:nvPr>
            <p:ph type="dt" sz="half" idx="10"/>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8" name="Rectangle 5"/>
          <p:cNvSpPr>
            <a:spLocks noGrp="1" noChangeArrowheads="1"/>
          </p:cNvSpPr>
          <p:nvPr>
            <p:ph type="ftr" sz="quarter" idx="11"/>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9" name="Rectangle 6"/>
          <p:cNvSpPr>
            <a:spLocks noGrp="1" noChangeArrowheads="1"/>
          </p:cNvSpPr>
          <p:nvPr>
            <p:ph type="sldNum" sz="quarter" idx="12"/>
          </p:nvPr>
        </p:nvSpPr>
        <p:spPr bwMode="auto">
          <a:xfrm>
            <a:off x="6553200" y="6245225"/>
            <a:ext cx="2133600" cy="476250"/>
          </a:xfrm>
          <a:prstGeom prst="rect">
            <a:avLst/>
          </a:prstGeom>
          <a:noFill/>
          <a:ln>
            <a:noFill/>
          </a:ln>
          <a:effectLst/>
          <a:extLst/>
        </p:spPr>
        <p:txBody>
          <a:bodyPr numCol="1" compatLnSpc="1">
            <a:prstTxWarp prst="textNoShape">
              <a:avLst/>
            </a:prstTxWarp>
            <a:noAutofit/>
          </a:bodyPr>
          <a:lstStyle>
            <a:defPPr>
              <a:defRPr lang="en-US"/>
            </a:defPPr>
            <a:lvl1pPr marL="0" indent="0" algn="r" defTabSz="914400" rtl="0" eaLnBrk="1" fontAlgn="base" hangingPunct="1">
              <a:lnSpc>
                <a:spcPct val="100000"/>
              </a:lnSpc>
              <a:spcBef>
                <a:spcPct val="0"/>
              </a:spcBef>
              <a:spcAft>
                <a:spcPct val="0"/>
              </a:spcAft>
              <a:buClrTx/>
              <a:buSzTx/>
              <a:buFontTx/>
              <a:buNone/>
              <a:defRPr kumimoji="0" lang="en-US" altLang="en-US" sz="1400" b="0" i="0" u="none" baseline="0">
                <a:solidFill>
                  <a:schemeClr val="tx1"/>
                </a:solidFill>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r" eaLnBrk="1" hangingPunct="1"/>
            <a:fld id="{AB0D8B5E-B97A-46CA-940A-51906195EF8B}" type="slidenum">
              <a:rPr lang="en-US" altLang="sr-Latn-RS" sz="1400"/>
              <a:t>‹#›</a:t>
            </a:fld>
            <a:endParaRPr lang="en-US" altLang="sr-Latn-RS" sz="140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Rectangle 4"/>
          <p:cNvSpPr>
            <a:spLocks noGrp="1" noChangeArrowheads="1"/>
          </p:cNvSpPr>
          <p:nvPr>
            <p:ph type="dt" sz="half" idx="10"/>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5" name="Rectangle 5"/>
          <p:cNvSpPr>
            <a:spLocks noGrp="1" noChangeArrowheads="1"/>
          </p:cNvSpPr>
          <p:nvPr>
            <p:ph type="ftr" sz="quarter" idx="11"/>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6" name="Rectangle 6"/>
          <p:cNvSpPr>
            <a:spLocks noGrp="1" noChangeArrowheads="1"/>
          </p:cNvSpPr>
          <p:nvPr>
            <p:ph type="sldNum" sz="quarter" idx="12"/>
          </p:nvPr>
        </p:nvSpPr>
        <p:spPr bwMode="auto">
          <a:xfrm>
            <a:off x="6553200" y="6245225"/>
            <a:ext cx="2133600" cy="476250"/>
          </a:xfrm>
          <a:prstGeom prst="rect">
            <a:avLst/>
          </a:prstGeom>
          <a:noFill/>
          <a:ln>
            <a:noFill/>
          </a:ln>
          <a:effectLst/>
          <a:extLst/>
        </p:spPr>
        <p:txBody>
          <a:bodyPr numCol="1" compatLnSpc="1">
            <a:prstTxWarp prst="textNoShape">
              <a:avLst/>
            </a:prstTxWarp>
            <a:noAutofit/>
          </a:bodyPr>
          <a:lstStyle>
            <a:defPPr>
              <a:defRPr lang="en-US"/>
            </a:defPPr>
            <a:lvl1pPr marL="0" indent="0" algn="r" defTabSz="914400" rtl="0" eaLnBrk="1" fontAlgn="base" hangingPunct="1">
              <a:lnSpc>
                <a:spcPct val="100000"/>
              </a:lnSpc>
              <a:spcBef>
                <a:spcPct val="0"/>
              </a:spcBef>
              <a:spcAft>
                <a:spcPct val="0"/>
              </a:spcAft>
              <a:buClrTx/>
              <a:buSzTx/>
              <a:buFontTx/>
              <a:buNone/>
              <a:defRPr kumimoji="0" lang="en-US" altLang="en-US" sz="1400" b="0" i="0" u="none" baseline="0">
                <a:solidFill>
                  <a:schemeClr val="tx1"/>
                </a:solidFill>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r" eaLnBrk="1" hangingPunct="1"/>
            <a:fld id="{AB0D8B5E-B97A-46CA-940A-51906195EF8B}" type="slidenum">
              <a:rPr lang="en-US" altLang="sr-Latn-RS" sz="1400"/>
              <a:t>‹#›</a:t>
            </a:fld>
            <a:endParaRPr lang="en-US" altLang="sr-Latn-RS" sz="140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Latn-R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5" name="Rectangle 5"/>
          <p:cNvSpPr>
            <a:spLocks noGrp="1" noChangeArrowheads="1"/>
          </p:cNvSpPr>
          <p:nvPr>
            <p:ph type="ftr" sz="quarter" idx="11"/>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6" name="Rectangle 6"/>
          <p:cNvSpPr>
            <a:spLocks noGrp="1" noChangeArrowheads="1"/>
          </p:cNvSpPr>
          <p:nvPr>
            <p:ph type="sldNum" sz="quarter" idx="12"/>
          </p:nvPr>
        </p:nvSpPr>
        <p:spPr bwMode="auto">
          <a:xfrm>
            <a:off x="6553200" y="6245225"/>
            <a:ext cx="2133600" cy="476250"/>
          </a:xfrm>
          <a:prstGeom prst="rect">
            <a:avLst/>
          </a:prstGeom>
          <a:noFill/>
          <a:ln>
            <a:noFill/>
          </a:ln>
          <a:effectLst/>
          <a:extLst/>
        </p:spPr>
        <p:txBody>
          <a:bodyPr numCol="1" compatLnSpc="1">
            <a:prstTxWarp prst="textNoShape">
              <a:avLst/>
            </a:prstTxWarp>
            <a:noAutofit/>
          </a:bodyPr>
          <a:lstStyle>
            <a:defPPr>
              <a:defRPr lang="en-US"/>
            </a:defPPr>
            <a:lvl1pPr marL="0" indent="0" algn="r" defTabSz="914400" rtl="0" eaLnBrk="1" fontAlgn="base" hangingPunct="1">
              <a:lnSpc>
                <a:spcPct val="100000"/>
              </a:lnSpc>
              <a:spcBef>
                <a:spcPct val="0"/>
              </a:spcBef>
              <a:spcAft>
                <a:spcPct val="0"/>
              </a:spcAft>
              <a:buClrTx/>
              <a:buSzTx/>
              <a:buFontTx/>
              <a:buNone/>
              <a:defRPr kumimoji="0" lang="en-US" altLang="en-US" sz="1400" b="0" i="0" u="none" baseline="0">
                <a:solidFill>
                  <a:schemeClr val="tx1"/>
                </a:solidFill>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r" eaLnBrk="1" hangingPunct="1"/>
            <a:fld id="{AB0D8B5E-B97A-46CA-940A-51906195EF8B}" type="slidenum">
              <a:rPr lang="en-US" altLang="sr-Latn-RS" sz="1400"/>
              <a:t>‹#›</a:t>
            </a:fld>
            <a:endParaRPr lang="en-US" altLang="sr-Latn-RS" sz="140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5" name="Date Placeholder 4"/>
          <p:cNvSpPr>
            <a:spLocks noGrp="1" noChangeArrowheads="1"/>
          </p:cNvSpPr>
          <p:nvPr>
            <p:ph type="dt" sz="half" idx="10"/>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6" name="Footer Placeholder 5"/>
          <p:cNvSpPr>
            <a:spLocks noGrp="1" noChangeArrowheads="1"/>
          </p:cNvSpPr>
          <p:nvPr>
            <p:ph type="ftr" sz="quarter" idx="11"/>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7" name="Slide Number Placeholder 6"/>
          <p:cNvSpPr>
            <a:spLocks noGrp="1" noChangeArrowheads="1"/>
          </p:cNvSpPr>
          <p:nvPr>
            <p:ph type="sldNum" sz="quarter" idx="12"/>
          </p:nvPr>
        </p:nvSpPr>
        <p:spPr bwMode="auto">
          <a:xfrm>
            <a:off x="6553200" y="6245225"/>
            <a:ext cx="2133600" cy="476250"/>
          </a:xfrm>
          <a:prstGeom prst="rect">
            <a:avLst/>
          </a:prstGeom>
          <a:noFill/>
          <a:ln>
            <a:noFill/>
          </a:ln>
          <a:effectLst/>
          <a:extLst/>
        </p:spPr>
        <p:txBody>
          <a:bodyPr numCol="1" compatLnSpc="1">
            <a:prstTxWarp prst="textNoShape">
              <a:avLst/>
            </a:prstTxWarp>
            <a:noAutofit/>
          </a:bodyPr>
          <a:lstStyle>
            <a:defPPr>
              <a:defRPr lang="en-US"/>
            </a:defPPr>
            <a:lvl1pPr marL="0" indent="0" algn="r" defTabSz="914400" rtl="0" eaLnBrk="1" fontAlgn="base" hangingPunct="1">
              <a:lnSpc>
                <a:spcPct val="100000"/>
              </a:lnSpc>
              <a:spcBef>
                <a:spcPct val="0"/>
              </a:spcBef>
              <a:spcAft>
                <a:spcPct val="0"/>
              </a:spcAft>
              <a:buClrTx/>
              <a:buSzTx/>
              <a:buFontTx/>
              <a:buNone/>
              <a:defRPr kumimoji="0" lang="en-US" altLang="en-US" sz="1400" b="0" i="0" u="none" baseline="0">
                <a:solidFill>
                  <a:schemeClr val="tx1"/>
                </a:solidFill>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r" eaLnBrk="1" hangingPunct="1"/>
            <a:fld id="{AB0D8B5E-B97A-46CA-940A-51906195EF8B}" type="slidenum">
              <a:rPr lang="en-US" altLang="sr-Latn-RS" sz="1400"/>
              <a:t>‹#›</a:t>
            </a:fld>
            <a:endParaRPr lang="en-US" altLang="sr-Latn-RS" sz="140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sr-Latn-R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7" name="Rectangle 4"/>
          <p:cNvSpPr>
            <a:spLocks noGrp="1" noChangeArrowheads="1"/>
          </p:cNvSpPr>
          <p:nvPr>
            <p:ph type="dt" sz="half" idx="10"/>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8" name="Rectangle 5"/>
          <p:cNvSpPr>
            <a:spLocks noGrp="1" noChangeArrowheads="1"/>
          </p:cNvSpPr>
          <p:nvPr>
            <p:ph type="ftr" sz="quarter" idx="11"/>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9" name="Rectangle 6"/>
          <p:cNvSpPr>
            <a:spLocks noGrp="1" noChangeArrowheads="1"/>
          </p:cNvSpPr>
          <p:nvPr>
            <p:ph type="sldNum" sz="quarter" idx="12"/>
          </p:nvPr>
        </p:nvSpPr>
        <p:spPr bwMode="auto">
          <a:xfrm>
            <a:off x="6553200" y="6245225"/>
            <a:ext cx="2133600" cy="476250"/>
          </a:xfrm>
          <a:prstGeom prst="rect">
            <a:avLst/>
          </a:prstGeom>
          <a:noFill/>
          <a:ln>
            <a:noFill/>
          </a:ln>
          <a:effectLst/>
          <a:extLst/>
        </p:spPr>
        <p:txBody>
          <a:bodyPr numCol="1" compatLnSpc="1">
            <a:prstTxWarp prst="textNoShape">
              <a:avLst/>
            </a:prstTxWarp>
            <a:noAutofit/>
          </a:bodyPr>
          <a:lstStyle>
            <a:defPPr>
              <a:defRPr lang="en-US"/>
            </a:defPPr>
            <a:lvl1pPr marL="0" indent="0" algn="r" defTabSz="914400" rtl="0" eaLnBrk="1" fontAlgn="base" hangingPunct="1">
              <a:lnSpc>
                <a:spcPct val="100000"/>
              </a:lnSpc>
              <a:spcBef>
                <a:spcPct val="0"/>
              </a:spcBef>
              <a:spcAft>
                <a:spcPct val="0"/>
              </a:spcAft>
              <a:buClrTx/>
              <a:buSzTx/>
              <a:buFontTx/>
              <a:buNone/>
              <a:defRPr kumimoji="0" lang="en-US" altLang="en-US" sz="1400" b="0" i="0" u="none" baseline="0">
                <a:solidFill>
                  <a:schemeClr val="tx1"/>
                </a:solidFill>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r" eaLnBrk="1" hangingPunct="1"/>
            <a:fld id="{AB0D8B5E-B97A-46CA-940A-51906195EF8B}" type="slidenum">
              <a:rPr lang="en-US" altLang="sr-Latn-RS" sz="1400"/>
              <a:t>‹#›</a:t>
            </a:fld>
            <a:endParaRPr lang="en-US" altLang="sr-Latn-RS" sz="140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Rectangle 4"/>
          <p:cNvSpPr>
            <a:spLocks noGrp="1" noChangeArrowheads="1"/>
          </p:cNvSpPr>
          <p:nvPr>
            <p:ph type="dt" sz="half" idx="10"/>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4" name="Rectangle 5"/>
          <p:cNvSpPr>
            <a:spLocks noGrp="1" noChangeArrowheads="1"/>
          </p:cNvSpPr>
          <p:nvPr>
            <p:ph type="ftr" sz="quarter" idx="11"/>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5" name="Rectangle 6"/>
          <p:cNvSpPr>
            <a:spLocks noGrp="1" noChangeArrowheads="1"/>
          </p:cNvSpPr>
          <p:nvPr>
            <p:ph type="sldNum" sz="quarter" idx="12"/>
          </p:nvPr>
        </p:nvSpPr>
        <p:spPr bwMode="auto">
          <a:xfrm>
            <a:off x="6553200" y="6245225"/>
            <a:ext cx="2133600" cy="476250"/>
          </a:xfrm>
          <a:prstGeom prst="rect">
            <a:avLst/>
          </a:prstGeom>
          <a:noFill/>
          <a:ln>
            <a:noFill/>
          </a:ln>
          <a:effectLst/>
          <a:extLst/>
        </p:spPr>
        <p:txBody>
          <a:bodyPr numCol="1" compatLnSpc="1">
            <a:prstTxWarp prst="textNoShape">
              <a:avLst/>
            </a:prstTxWarp>
            <a:noAutofit/>
          </a:bodyPr>
          <a:lstStyle>
            <a:defPPr>
              <a:defRPr lang="en-US"/>
            </a:defPPr>
            <a:lvl1pPr marL="0" indent="0" algn="r" defTabSz="914400" rtl="0" eaLnBrk="1" fontAlgn="base" hangingPunct="1">
              <a:lnSpc>
                <a:spcPct val="100000"/>
              </a:lnSpc>
              <a:spcBef>
                <a:spcPct val="0"/>
              </a:spcBef>
              <a:spcAft>
                <a:spcPct val="0"/>
              </a:spcAft>
              <a:buClrTx/>
              <a:buSzTx/>
              <a:buFontTx/>
              <a:buNone/>
              <a:defRPr kumimoji="0" lang="en-US" altLang="en-US" sz="1400" b="0" i="0" u="none" baseline="0">
                <a:solidFill>
                  <a:schemeClr val="tx1"/>
                </a:solidFill>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r" eaLnBrk="1" hangingPunct="1"/>
            <a:fld id="{AB0D8B5E-B97A-46CA-940A-51906195EF8B}" type="slidenum">
              <a:rPr lang="en-US" altLang="sr-Latn-RS" sz="1400"/>
              <a:t>‹#›</a:t>
            </a:fld>
            <a:endParaRPr lang="en-US" altLang="sr-Latn-RS" sz="140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3" name="Rectangle 5"/>
          <p:cNvSpPr>
            <a:spLocks noGrp="1" noChangeArrowheads="1"/>
          </p:cNvSpPr>
          <p:nvPr>
            <p:ph type="ftr" sz="quarter" idx="11"/>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4" name="Rectangle 6"/>
          <p:cNvSpPr>
            <a:spLocks noGrp="1" noChangeArrowheads="1"/>
          </p:cNvSpPr>
          <p:nvPr>
            <p:ph type="sldNum" sz="quarter" idx="12"/>
          </p:nvPr>
        </p:nvSpPr>
        <p:spPr bwMode="auto">
          <a:xfrm>
            <a:off x="6553200" y="6245225"/>
            <a:ext cx="2133600" cy="476250"/>
          </a:xfrm>
          <a:prstGeom prst="rect">
            <a:avLst/>
          </a:prstGeom>
          <a:noFill/>
          <a:ln>
            <a:noFill/>
          </a:ln>
          <a:effectLst/>
          <a:extLst/>
        </p:spPr>
        <p:txBody>
          <a:bodyPr numCol="1" compatLnSpc="1">
            <a:prstTxWarp prst="textNoShape">
              <a:avLst/>
            </a:prstTxWarp>
            <a:noAutofit/>
          </a:bodyPr>
          <a:lstStyle>
            <a:defPPr>
              <a:defRPr lang="en-US"/>
            </a:defPPr>
            <a:lvl1pPr marL="0" indent="0" algn="r" defTabSz="914400" rtl="0" eaLnBrk="1" fontAlgn="base" hangingPunct="1">
              <a:lnSpc>
                <a:spcPct val="100000"/>
              </a:lnSpc>
              <a:spcBef>
                <a:spcPct val="0"/>
              </a:spcBef>
              <a:spcAft>
                <a:spcPct val="0"/>
              </a:spcAft>
              <a:buClrTx/>
              <a:buSzTx/>
              <a:buFontTx/>
              <a:buNone/>
              <a:defRPr kumimoji="0" lang="en-US" altLang="en-US" sz="1400" b="0" i="0" u="none" baseline="0">
                <a:solidFill>
                  <a:schemeClr val="tx1"/>
                </a:solidFill>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r" eaLnBrk="1" hangingPunct="1"/>
            <a:fld id="{AB0D8B5E-B97A-46CA-940A-51906195EF8B}" type="slidenum">
              <a:rPr lang="en-US" altLang="sr-Latn-RS" sz="1400"/>
              <a:t>‹#›</a:t>
            </a:fld>
            <a:endParaRPr lang="en-US" altLang="sr-Latn-RS" sz="140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Latn-R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6" name="Footer Placeholder 5"/>
          <p:cNvSpPr>
            <a:spLocks noGrp="1" noChangeArrowheads="1"/>
          </p:cNvSpPr>
          <p:nvPr>
            <p:ph type="ftr" sz="quarter" idx="11"/>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7" name="Slide Number Placeholder 6"/>
          <p:cNvSpPr>
            <a:spLocks noGrp="1" noChangeArrowheads="1"/>
          </p:cNvSpPr>
          <p:nvPr>
            <p:ph type="sldNum" sz="quarter" idx="12"/>
          </p:nvPr>
        </p:nvSpPr>
        <p:spPr bwMode="auto">
          <a:xfrm>
            <a:off x="6553200" y="6245225"/>
            <a:ext cx="2133600" cy="476250"/>
          </a:xfrm>
          <a:prstGeom prst="rect">
            <a:avLst/>
          </a:prstGeom>
          <a:noFill/>
          <a:ln>
            <a:noFill/>
          </a:ln>
          <a:effectLst/>
          <a:extLst/>
        </p:spPr>
        <p:txBody>
          <a:bodyPr numCol="1" compatLnSpc="1">
            <a:prstTxWarp prst="textNoShape">
              <a:avLst/>
            </a:prstTxWarp>
            <a:noAutofit/>
          </a:bodyPr>
          <a:lstStyle>
            <a:defPPr>
              <a:defRPr lang="en-US"/>
            </a:defPPr>
            <a:lvl1pPr marL="0" indent="0" algn="r" defTabSz="914400" rtl="0" eaLnBrk="1" fontAlgn="base" hangingPunct="1">
              <a:lnSpc>
                <a:spcPct val="100000"/>
              </a:lnSpc>
              <a:spcBef>
                <a:spcPct val="0"/>
              </a:spcBef>
              <a:spcAft>
                <a:spcPct val="0"/>
              </a:spcAft>
              <a:buClrTx/>
              <a:buSzTx/>
              <a:buFontTx/>
              <a:buNone/>
              <a:defRPr kumimoji="0" lang="en-US" altLang="en-US" sz="1400" b="0" i="0" u="none" baseline="0">
                <a:solidFill>
                  <a:schemeClr val="tx1"/>
                </a:solidFill>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r" eaLnBrk="1" hangingPunct="1"/>
            <a:fld id="{AB0D8B5E-B97A-46CA-940A-51906195EF8B}" type="slidenum">
              <a:rPr lang="en-US" altLang="sr-Latn-RS" sz="1400"/>
              <a:t>‹#›</a:t>
            </a:fld>
            <a:endParaRPr lang="en-US" altLang="sr-Latn-RS" sz="140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Latn-RS"/>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anchor="t" anchorCtr="0" compatLnSpc="1">
            <a:prstTxWarp prst="textNoShape">
              <a:avLst/>
            </a:prstTxWarp>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sr-Latn-R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6" name="Footer Placeholder 5"/>
          <p:cNvSpPr>
            <a:spLocks noGrp="1" noChangeArrowheads="1"/>
          </p:cNvSpPr>
          <p:nvPr>
            <p:ph type="ftr" sz="quarter" idx="11"/>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7" name="Slide Number Placeholder 6"/>
          <p:cNvSpPr>
            <a:spLocks noGrp="1" noChangeArrowheads="1"/>
          </p:cNvSpPr>
          <p:nvPr>
            <p:ph type="sldNum" sz="quarter" idx="12"/>
          </p:nvPr>
        </p:nvSpPr>
        <p:spPr bwMode="auto">
          <a:xfrm>
            <a:off x="6553200" y="6245225"/>
            <a:ext cx="2133600" cy="476250"/>
          </a:xfrm>
          <a:prstGeom prst="rect">
            <a:avLst/>
          </a:prstGeom>
          <a:noFill/>
          <a:ln>
            <a:noFill/>
          </a:ln>
          <a:effectLst/>
          <a:extLst/>
        </p:spPr>
        <p:txBody>
          <a:bodyPr numCol="1" compatLnSpc="1">
            <a:prstTxWarp prst="textNoShape">
              <a:avLst/>
            </a:prstTxWarp>
            <a:noAutofit/>
          </a:bodyPr>
          <a:lstStyle>
            <a:defPPr>
              <a:defRPr lang="en-US"/>
            </a:defPPr>
            <a:lvl1pPr marL="0" indent="0" algn="r" defTabSz="914400" rtl="0" eaLnBrk="1" fontAlgn="base" hangingPunct="1">
              <a:lnSpc>
                <a:spcPct val="100000"/>
              </a:lnSpc>
              <a:spcBef>
                <a:spcPct val="0"/>
              </a:spcBef>
              <a:spcAft>
                <a:spcPct val="0"/>
              </a:spcAft>
              <a:buClrTx/>
              <a:buSzTx/>
              <a:buFontTx/>
              <a:buNone/>
              <a:defRPr kumimoji="0" lang="en-US" altLang="en-US" sz="1400" b="0" i="0" u="none" baseline="0">
                <a:solidFill>
                  <a:schemeClr val="tx1"/>
                </a:solidFill>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r" eaLnBrk="1" hangingPunct="1"/>
            <a:fld id="{AB0D8B5E-B97A-46CA-940A-51906195EF8B}" type="slidenum">
              <a:rPr lang="en-US" altLang="sr-Latn-RS" sz="1400"/>
              <a:t>‹#›</a:t>
            </a:fld>
            <a:endParaRPr lang="en-US" altLang="sr-Latn-RS" sz="1400"/>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p:cNvSpPr>
          <p:nvPr>
            <p:ph type="title"/>
          </p:nvPr>
        </p:nvSpPr>
        <p:spPr>
          <a:xfrm>
            <a:off x="457200" y="274638"/>
            <a:ext cx="8229600" cy="1143000"/>
          </a:xfrm>
          <a:prstGeom prst="rect">
            <a:avLst/>
          </a:prstGeom>
          <a:noFill/>
          <a:ln>
            <a:noFill/>
            <a:miter lim="800000"/>
          </a:ln>
        </p:spPr>
        <p:txBody>
          <a:bodyPr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t>Click to edit Master title style</a:t>
            </a:r>
          </a:p>
        </p:txBody>
      </p:sp>
      <p:sp>
        <p:nvSpPr>
          <p:cNvPr id="2051" name="Rectangle 3"/>
          <p:cNvSpPr>
            <a:spLocks noGrp="1"/>
          </p:cNvSpPr>
          <p:nvPr>
            <p:ph type="body" idx="1"/>
          </p:nvPr>
        </p:nvSpPr>
        <p:spPr>
          <a:xfrm>
            <a:off x="457200" y="1600200"/>
            <a:ext cx="8229600" cy="4525963"/>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r>
              <a:t>Click to edit Master text styles</a:t>
            </a:r>
          </a:p>
          <a:p>
            <a:pPr lvl="1"/>
            <a:r>
              <a:t>Second level</a:t>
            </a:r>
          </a:p>
          <a:p>
            <a:pPr lvl="2"/>
            <a:r>
              <a:t>Third level</a:t>
            </a:r>
          </a:p>
          <a:p>
            <a:pPr lvl="3"/>
            <a:r>
              <a:t>Fourth level</a:t>
            </a:r>
          </a:p>
          <a:p>
            <a:pPr lvl="4"/>
            <a:r>
              <a:t>Fifth level</a:t>
            </a:r>
          </a:p>
        </p:txBody>
      </p:sp>
      <p:sp>
        <p:nvSpPr>
          <p:cNvPr id="2052"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2053"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sr-Latn-RS" sz="1400" b="0" i="0" u="none" strike="noStrike" kern="1200" cap="none" spc="0" normalizeH="0" baseline="0" noProof="0">
              <a:ln>
                <a:noFill/>
              </a:ln>
              <a:solidFill>
                <a:schemeClr val="tx1"/>
              </a:solidFill>
              <a:effectLst/>
              <a:uLnTx/>
              <a:uFillTx/>
              <a:latin typeface="Arial"/>
              <a:ea typeface="+mn-ea"/>
              <a:cs typeface="+mn-cs"/>
            </a:endParaRPr>
          </a:p>
        </p:txBody>
      </p:sp>
      <p:sp>
        <p:nvSpPr>
          <p:cNvPr id="2054"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numCol="1" compatLnSpc="1">
            <a:prstTxWarp prst="textNoShape">
              <a:avLst/>
            </a:prstTxWarp>
            <a:noAutofit/>
          </a:bodyPr>
          <a:lstStyle>
            <a:defPPr>
              <a:defRPr lang="en-US"/>
            </a:defPPr>
            <a:lvl1pPr marL="0" indent="0" algn="r" defTabSz="914400" rtl="0" eaLnBrk="1" fontAlgn="base" hangingPunct="1">
              <a:lnSpc>
                <a:spcPct val="100000"/>
              </a:lnSpc>
              <a:spcBef>
                <a:spcPct val="0"/>
              </a:spcBef>
              <a:spcAft>
                <a:spcPct val="0"/>
              </a:spcAft>
              <a:buClrTx/>
              <a:buSzTx/>
              <a:buFontTx/>
              <a:buNone/>
              <a:defRPr kumimoji="0" lang="en-US" altLang="en-US" sz="1400" b="0" i="0" u="none" baseline="0">
                <a:solidFill>
                  <a:schemeClr val="tx1"/>
                </a:solidFill>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r" eaLnBrk="1" hangingPunct="1"/>
            <a:fld id="{AB0D8B5E-B97A-46CA-940A-51906195EF8B}" type="slidenum">
              <a:rPr lang="en-US" altLang="sr-Latn-RS" sz="1400"/>
              <a:t>‹#›</a:t>
            </a:fld>
            <a:endParaRPr lang="en-US" altLang="sr-Latn-RS" sz="1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p:txStyles>
    <p:titleStyle>
      <a:lvl1pPr marL="0" indent="0" algn="ctr" defTabSz="914400" rtl="0" eaLnBrk="0" fontAlgn="base" hangingPunct="0">
        <a:lnSpc>
          <a:spcPct val="100000"/>
        </a:lnSpc>
        <a:spcBef>
          <a:spcPct val="0"/>
        </a:spcBef>
        <a:spcAft>
          <a:spcPct val="0"/>
        </a:spcAft>
        <a:buClrTx/>
        <a:buSzTx/>
        <a:buFontTx/>
        <a:buNone/>
        <a:defRPr kumimoji="0" sz="4400" b="0" i="0" u="none" baseline="0">
          <a:solidFill>
            <a:schemeClr val="tx2"/>
          </a:solidFill>
          <a:effectLst/>
          <a:latin typeface="Arial"/>
          <a:ea typeface="+mj-ea"/>
          <a:cs typeface="+mj-cs"/>
        </a:defRPr>
      </a:lvl1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i="0" u="none" baseline="0">
          <a:solidFill>
            <a:schemeClr val="tx1"/>
          </a:solidFill>
          <a:effectLst/>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sz="2400" b="0" i="0" u="none" baseline="0">
          <a:solidFill>
            <a:schemeClr val="tx1"/>
          </a:solidFill>
          <a:effectLst/>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sr-Latn-RS"/>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4.xml"/><Relationship Id="rId4" Type="http://schemas.openxmlformats.org/officeDocument/2006/relationships/image" Target="../media/image7.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13.xml"/><Relationship Id="rId4" Type="http://schemas.openxmlformats.org/officeDocument/2006/relationships/image" Target="../media/image59.jpe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800099" y="2362200"/>
            <a:ext cx="7543801"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lang="en-US" sz="2800" dirty="0" smtClean="0"/>
              <a:t/>
            </a:r>
            <a:br>
              <a:rPr lang="en-US" sz="2800" dirty="0" smtClean="0"/>
            </a:br>
            <a:r>
              <a:rPr lang="en-US" sz="2800" dirty="0" smtClean="0"/>
              <a:t>Congenital </a:t>
            </a:r>
            <a:r>
              <a:rPr lang="en-US" sz="2800" dirty="0"/>
              <a:t>anomalies of the upper part of the digestive tract. Congenital </a:t>
            </a:r>
            <a:r>
              <a:rPr lang="en-US" sz="2800" dirty="0" err="1"/>
              <a:t>megacolon</a:t>
            </a:r>
            <a:r>
              <a:rPr lang="en-US" sz="2800" dirty="0"/>
              <a:t>. </a:t>
            </a:r>
            <a:r>
              <a:rPr lang="en-US" sz="2800" dirty="0" err="1" smtClean="0"/>
              <a:t>Anorectal</a:t>
            </a:r>
            <a:r>
              <a:rPr lang="en-US" sz="2800" dirty="0" smtClean="0"/>
              <a:t> </a:t>
            </a:r>
            <a:r>
              <a:rPr lang="en-US" sz="2800" dirty="0"/>
              <a:t>malformations</a:t>
            </a:r>
            <a:r>
              <a:rPr lang="en-US" sz="2000" dirty="0"/>
              <a:t/>
            </a:r>
            <a:br>
              <a:rPr lang="en-US" sz="2000" dirty="0"/>
            </a:br>
            <a:endParaRPr sz="2000" dirty="0"/>
          </a:p>
        </p:txBody>
      </p:sp>
      <p:pic>
        <p:nvPicPr>
          <p:cNvPr id="3076" name="Picture 5"/>
          <p:cNvPicPr>
            <a:picLocks noChangeAspect="1"/>
          </p:cNvPicPr>
          <p:nvPr/>
        </p:nvPicPr>
        <p:blipFill>
          <a:blip r:embed="rId2"/>
          <a:stretch>
            <a:fillRect/>
          </a:stretch>
        </p:blipFill>
        <p:spPr>
          <a:xfrm>
            <a:off x="3429000" y="304800"/>
            <a:ext cx="2337952" cy="1752600"/>
          </a:xfrm>
          <a:prstGeom prst="rect">
            <a:avLst/>
          </a:prstGeom>
          <a:noFill/>
          <a:ln>
            <a:noFill/>
            <a:miter lim="800000"/>
          </a:ln>
        </p:spPr>
      </p:pic>
      <p:sp>
        <p:nvSpPr>
          <p:cNvPr id="3077" name="Title 1"/>
          <p:cNvSpPr>
            <a:spLocks noGrp="1"/>
          </p:cNvSpPr>
          <p:nvPr>
            <p:ph idx="1"/>
          </p:nvPr>
        </p:nvSpPr>
        <p:spPr>
          <a:xfrm>
            <a:off x="357188" y="3657599"/>
            <a:ext cx="8229600" cy="2511425"/>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lgn="ctr" eaLnBrk="1" hangingPunct="1">
              <a:buNone/>
            </a:pPr>
            <a:r>
              <a:rPr dirty="0"/>
              <a:t> </a:t>
            </a:r>
          </a:p>
        </p:txBody>
      </p:sp>
      <p:sp>
        <p:nvSpPr>
          <p:cNvPr id="8" name="Subtitle 2"/>
          <p:cNvSpPr txBox="1">
            <a:spLocks/>
          </p:cNvSpPr>
          <p:nvPr/>
        </p:nvSpPr>
        <p:spPr bwMode="auto">
          <a:xfrm>
            <a:off x="1295400" y="3999706"/>
            <a:ext cx="6858000" cy="684213"/>
          </a:xfrm>
          <a:prstGeom prst="rect">
            <a:avLst/>
          </a:prstGeom>
          <a:noFill/>
          <a:ln w="9525">
            <a:noFill/>
            <a:miter lim="800000"/>
            <a:headEnd/>
            <a:tailEnd/>
          </a:ln>
        </p:spPr>
        <p:txBody>
          <a:bodyPr>
            <a:normAutofit fontScale="92500" lnSpcReduction="20000"/>
          </a:bodyPr>
          <a:lstStyle/>
          <a:p>
            <a:pPr algn="ctr"/>
            <a:endParaRPr lang="en-US" sz="1600" dirty="0" smtClean="0"/>
          </a:p>
          <a:p>
            <a:pPr algn="ctr"/>
            <a:r>
              <a:rPr lang="sr-Latn-RS" sz="1600" dirty="0" smtClean="0"/>
              <a:t>MD, Ph.D. Ivan Radosavljevic</a:t>
            </a:r>
          </a:p>
          <a:p>
            <a:pPr algn="ctr"/>
            <a:r>
              <a:rPr lang="sr-Latn-RS" sz="1600" dirty="0" smtClean="0"/>
              <a:t>A</a:t>
            </a:r>
            <a:r>
              <a:rPr lang="en-US" sz="1600" dirty="0" err="1" smtClean="0"/>
              <a:t>ssistant</a:t>
            </a:r>
            <a:r>
              <a:rPr lang="en-US" sz="1600" dirty="0" smtClean="0"/>
              <a:t> professor</a:t>
            </a:r>
            <a:r>
              <a:rPr lang="sr-Latn-RS" sz="1600" dirty="0" smtClean="0"/>
              <a:t> of Surgery</a:t>
            </a:r>
            <a:endParaRPr lang="en-US" sz="160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t>Surgical treatment</a:t>
            </a:r>
          </a:p>
        </p:txBody>
      </p:sp>
      <p:sp>
        <p:nvSpPr>
          <p:cNvPr id="12291" name="Content Placeholder 2"/>
          <p:cNvSpPr>
            <a:spLocks noGrp="1"/>
          </p:cNvSpPr>
          <p:nvPr>
            <p:ph sz="half" idx="1"/>
          </p:nvPr>
        </p:nvSpPr>
        <p:spPr>
          <a:xfrm>
            <a:off x="457200" y="1600200"/>
            <a:ext cx="4038600" cy="452596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lvl="0"/>
            <a:r>
              <a:rPr sz="2400" dirty="0"/>
              <a:t>Save your own </a:t>
            </a:r>
            <a:r>
              <a:rPr sz="2400" dirty="0" smtClean="0"/>
              <a:t>esophagus</a:t>
            </a:r>
          </a:p>
          <a:p>
            <a:pPr lvl="0"/>
            <a:endParaRPr sz="2400" dirty="0"/>
          </a:p>
          <a:p>
            <a:pPr lvl="0"/>
            <a:r>
              <a:rPr sz="2400" dirty="0"/>
              <a:t>Establish </a:t>
            </a:r>
            <a:r>
              <a:rPr sz="2400" dirty="0" smtClean="0"/>
              <a:t>continuity</a:t>
            </a:r>
          </a:p>
          <a:p>
            <a:pPr lvl="0"/>
            <a:endParaRPr sz="2400" dirty="0"/>
          </a:p>
          <a:p>
            <a:pPr lvl="0"/>
            <a:r>
              <a:rPr sz="2400" dirty="0"/>
              <a:t>Tie off the </a:t>
            </a:r>
            <a:r>
              <a:rPr sz="2400" dirty="0" err="1"/>
              <a:t>tracheoesophageal</a:t>
            </a:r>
            <a:r>
              <a:rPr sz="2400" dirty="0"/>
              <a:t> fistula</a:t>
            </a:r>
          </a:p>
        </p:txBody>
      </p:sp>
      <p:sp>
        <p:nvSpPr>
          <p:cNvPr id="12292" name="Content Placeholder 3"/>
          <p:cNvSpPr>
            <a:spLocks noGrp="1"/>
          </p:cNvSpPr>
          <p:nvPr>
            <p:ph sz="half" idx="2"/>
          </p:nvPr>
        </p:nvSpPr>
        <p:spPr>
          <a:xfrm>
            <a:off x="4648200" y="1600200"/>
            <a:ext cx="4038600" cy="452596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lvl="0"/>
            <a:r>
              <a:rPr sz="2400" dirty="0" smtClean="0"/>
              <a:t>Primary - in </a:t>
            </a:r>
            <a:r>
              <a:rPr sz="2400" dirty="0"/>
              <a:t>one </a:t>
            </a:r>
            <a:r>
              <a:rPr sz="2400" dirty="0" smtClean="0"/>
              <a:t>act </a:t>
            </a:r>
            <a:r>
              <a:rPr lang="en-US" sz="2400" dirty="0"/>
              <a:t>esophageal </a:t>
            </a:r>
            <a:r>
              <a:rPr lang="en-US" sz="2400" dirty="0" smtClean="0"/>
              <a:t>anastomosis</a:t>
            </a:r>
          </a:p>
          <a:p>
            <a:pPr marL="0" lvl="0" indent="0">
              <a:buNone/>
            </a:pPr>
            <a:endParaRPr sz="2400" dirty="0"/>
          </a:p>
          <a:p>
            <a:pPr lvl="0"/>
            <a:r>
              <a:rPr sz="2400" dirty="0" smtClean="0"/>
              <a:t>Staged - in </a:t>
            </a:r>
            <a:r>
              <a:rPr sz="2400" dirty="0"/>
              <a:t>the second act </a:t>
            </a:r>
            <a:r>
              <a:rPr sz="2400" dirty="0" smtClean="0"/>
              <a:t>esophageal </a:t>
            </a:r>
            <a:r>
              <a:rPr sz="2400" dirty="0"/>
              <a:t>anastomosis</a:t>
            </a:r>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4343400"/>
            <a:ext cx="2871788" cy="18573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sz="2400" dirty="0"/>
              <a:t>Postoperative complications: </a:t>
            </a:r>
            <a:r>
              <a:rPr sz="2400" dirty="0" smtClean="0"/>
              <a:t>dehiscence</a:t>
            </a:r>
            <a:r>
              <a:rPr sz="2400" dirty="0"/>
              <a:t>, </a:t>
            </a:r>
            <a:r>
              <a:rPr sz="2400" dirty="0" smtClean="0"/>
              <a:t>stenosis</a:t>
            </a:r>
            <a:endParaRPr sz="2400" dirty="0"/>
          </a:p>
        </p:txBody>
      </p:sp>
      <p:graphicFrame>
        <p:nvGraphicFramePr>
          <p:cNvPr id="13315" name="Table 8"/>
          <p:cNvGraphicFramePr>
            <a:graphicFrameLocks noGrp="1"/>
          </p:cNvGraphicFramePr>
          <p:nvPr>
            <p:extLst>
              <p:ext uri="{D42A27DB-BD31-4B8C-83A1-F6EECF244321}">
                <p14:modId xmlns:p14="http://schemas.microsoft.com/office/powerpoint/2010/main" val="2790188283"/>
              </p:ext>
            </p:extLst>
          </p:nvPr>
        </p:nvGraphicFramePr>
        <p:xfrm>
          <a:off x="1571625" y="4357688"/>
          <a:ext cx="6096000" cy="2023166"/>
        </p:xfrm>
        <a:graphic>
          <a:graphicData uri="http://schemas.openxmlformats.org/drawingml/2006/table">
            <a:tbl>
              <a:tblPr/>
              <a:tblGrid>
                <a:gridCol w="928688"/>
                <a:gridCol w="3135312"/>
                <a:gridCol w="2032000"/>
              </a:tblGrid>
              <a:tr h="371475">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ctr" eaLnBrk="1" hangingPunct="1"/>
                      <a:r>
                        <a:rPr lang="en" altLang="en-US" b="1" dirty="0" smtClean="0">
                          <a:solidFill>
                            <a:srgbClr val="FFFFFF"/>
                          </a:solidFill>
                        </a:rPr>
                        <a:t>Group</a:t>
                      </a:r>
                      <a:endParaRPr b="1" dirty="0">
                        <a:solidFill>
                          <a:srgbClr val="FFFFFF"/>
                        </a:solidFill>
                      </a:endParaRPr>
                    </a:p>
                  </a:txBody>
                  <a:tcPr marT="45734" marB="45734">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ctr" eaLnBrk="1" hangingPunct="1"/>
                      <a:r>
                        <a:rPr lang="en" altLang="en-US" b="1" dirty="0">
                          <a:solidFill>
                            <a:srgbClr val="FFFFFF"/>
                          </a:solidFill>
                        </a:rPr>
                        <a:t>C</a:t>
                      </a:r>
                      <a:r>
                        <a:rPr lang="en" altLang="en-US" b="1" dirty="0" smtClean="0">
                          <a:solidFill>
                            <a:srgbClr val="FFFFFF"/>
                          </a:solidFill>
                        </a:rPr>
                        <a:t>haracteristics</a:t>
                      </a:r>
                      <a:endParaRPr b="1" dirty="0">
                        <a:solidFill>
                          <a:srgbClr val="FFFFFF"/>
                        </a:solidFill>
                      </a:endParaRPr>
                    </a:p>
                  </a:txBody>
                  <a:tcPr marT="45734" marB="45734">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ctr" eaLnBrk="1" hangingPunct="1"/>
                      <a:r>
                        <a:rPr lang="en" altLang="en-US" b="1" dirty="0">
                          <a:solidFill>
                            <a:srgbClr val="FFFFFF"/>
                          </a:solidFill>
                        </a:rPr>
                        <a:t>Survival</a:t>
                      </a:r>
                      <a:endParaRPr b="1" dirty="0">
                        <a:solidFill>
                          <a:srgbClr val="FFFFFF"/>
                        </a:solidFill>
                      </a:endParaRPr>
                    </a:p>
                  </a:txBody>
                  <a:tcPr marT="45734" marB="45734">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r>
              <a:tr h="371475">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ctr" eaLnBrk="1" hangingPunct="1"/>
                      <a:r>
                        <a:rPr dirty="0">
                          <a:solidFill>
                            <a:srgbClr val="000000"/>
                          </a:solidFill>
                        </a:rPr>
                        <a:t>I</a:t>
                      </a:r>
                    </a:p>
                  </a:txBody>
                  <a:tcPr marT="45734" marB="45734">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E7F3F4"/>
                    </a:solid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ctr" eaLnBrk="1" hangingPunct="1"/>
                      <a:r>
                        <a:rPr lang="en" altLang="en-US" dirty="0" smtClean="0">
                          <a:solidFill>
                            <a:srgbClr val="000000"/>
                          </a:solidFill>
                        </a:rPr>
                        <a:t>Body</a:t>
                      </a:r>
                      <a:r>
                        <a:rPr lang="en" altLang="en-US" baseline="0" dirty="0" smtClean="0">
                          <a:solidFill>
                            <a:srgbClr val="000000"/>
                          </a:solidFill>
                        </a:rPr>
                        <a:t> weight </a:t>
                      </a:r>
                      <a:r>
                        <a:rPr lang="en" altLang="en-US" dirty="0" smtClean="0">
                          <a:solidFill>
                            <a:srgbClr val="000000"/>
                          </a:solidFill>
                        </a:rPr>
                        <a:t>&gt;1500g</a:t>
                      </a:r>
                      <a:endParaRPr dirty="0">
                        <a:solidFill>
                          <a:srgbClr val="000000"/>
                        </a:solidFill>
                      </a:endParaRPr>
                    </a:p>
                  </a:txBody>
                  <a:tcPr marT="45734" marB="45734">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E7F3F4"/>
                    </a:solid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ctr" eaLnBrk="1" hangingPunct="1"/>
                      <a:r>
                        <a:rPr dirty="0">
                          <a:solidFill>
                            <a:srgbClr val="000000"/>
                          </a:solidFill>
                        </a:rPr>
                        <a:t>97%</a:t>
                      </a:r>
                    </a:p>
                  </a:txBody>
                  <a:tcPr marT="45734" marB="45734">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E7F3F4"/>
                    </a:solidFill>
                  </a:tcPr>
                </a:tc>
              </a:tr>
              <a:tr h="639762">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ctr" eaLnBrk="1" hangingPunct="1"/>
                      <a:r>
                        <a:rPr dirty="0">
                          <a:solidFill>
                            <a:srgbClr val="000000"/>
                          </a:solidFill>
                        </a:rPr>
                        <a:t>II</a:t>
                      </a:r>
                    </a:p>
                  </a:txBody>
                  <a:tcPr marT="45734" marB="45734">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F3F9FA"/>
                    </a:solid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ctr" eaLnBrk="1" hangingPunct="1"/>
                      <a:r>
                        <a:rPr lang="en" altLang="en-US" dirty="0" smtClean="0">
                          <a:solidFill>
                            <a:srgbClr val="000000"/>
                          </a:solidFill>
                        </a:rPr>
                        <a:t>Body</a:t>
                      </a:r>
                      <a:r>
                        <a:rPr lang="en" altLang="en-US" baseline="0" dirty="0" smtClean="0">
                          <a:solidFill>
                            <a:srgbClr val="000000"/>
                          </a:solidFill>
                        </a:rPr>
                        <a:t> weight </a:t>
                      </a:r>
                      <a:r>
                        <a:rPr lang="en" altLang="en-US" dirty="0" smtClean="0">
                          <a:solidFill>
                            <a:srgbClr val="000000"/>
                          </a:solidFill>
                        </a:rPr>
                        <a:t>&lt;</a:t>
                      </a:r>
                      <a:r>
                        <a:rPr lang="en" altLang="en-US" dirty="0">
                          <a:solidFill>
                            <a:srgbClr val="000000"/>
                          </a:solidFill>
                        </a:rPr>
                        <a:t>1500 </a:t>
                      </a:r>
                      <a:r>
                        <a:rPr lang="en" altLang="en-US" dirty="0" smtClean="0">
                          <a:solidFill>
                            <a:srgbClr val="000000"/>
                          </a:solidFill>
                        </a:rPr>
                        <a:t>g </a:t>
                      </a:r>
                      <a:r>
                        <a:rPr lang="en" altLang="en-US" dirty="0">
                          <a:solidFill>
                            <a:srgbClr val="000000"/>
                          </a:solidFill>
                        </a:rPr>
                        <a:t>or </a:t>
                      </a:r>
                      <a:r>
                        <a:rPr lang="en" altLang="en-US" dirty="0" smtClean="0">
                          <a:solidFill>
                            <a:srgbClr val="000000"/>
                          </a:solidFill>
                        </a:rPr>
                        <a:t>serious </a:t>
                      </a:r>
                      <a:r>
                        <a:rPr lang="en" altLang="en-US" dirty="0">
                          <a:solidFill>
                            <a:srgbClr val="000000"/>
                          </a:solidFill>
                        </a:rPr>
                        <a:t>heart defect</a:t>
                      </a:r>
                      <a:endParaRPr dirty="0">
                        <a:solidFill>
                          <a:srgbClr val="000000"/>
                        </a:solidFill>
                      </a:endParaRPr>
                    </a:p>
                  </a:txBody>
                  <a:tcPr marT="45734" marB="45734">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F3F9FA"/>
                    </a:solid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ctr" eaLnBrk="1" hangingPunct="1"/>
                      <a:r>
                        <a:rPr dirty="0">
                          <a:solidFill>
                            <a:srgbClr val="000000"/>
                          </a:solidFill>
                        </a:rPr>
                        <a:t>59%</a:t>
                      </a:r>
                    </a:p>
                  </a:txBody>
                  <a:tcPr marT="45734" marB="45734">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F3F9FA"/>
                    </a:solidFill>
                  </a:tcPr>
                </a:tc>
              </a:tr>
              <a:tr h="639762">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ctr" eaLnBrk="1" hangingPunct="1"/>
                      <a:r>
                        <a:rPr dirty="0">
                          <a:solidFill>
                            <a:srgbClr val="000000"/>
                          </a:solidFill>
                        </a:rPr>
                        <a:t>II</a:t>
                      </a:r>
                    </a:p>
                  </a:txBody>
                  <a:tcPr marT="45734" marB="45734">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7F3F4"/>
                    </a:solid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ctr" eaLnBrk="1" hangingPunct="1"/>
                      <a:r>
                        <a:rPr lang="en" altLang="en-US" dirty="0">
                          <a:solidFill>
                            <a:srgbClr val="000000"/>
                          </a:solidFill>
                        </a:rPr>
                        <a:t>Body weight &lt; 1500 g and </a:t>
                      </a:r>
                      <a:r>
                        <a:rPr lang="en" altLang="en-US" dirty="0" smtClean="0">
                          <a:solidFill>
                            <a:srgbClr val="000000"/>
                          </a:solidFill>
                        </a:rPr>
                        <a:t>serious heart </a:t>
                      </a:r>
                      <a:r>
                        <a:rPr lang="en" altLang="en-US" dirty="0">
                          <a:solidFill>
                            <a:srgbClr val="000000"/>
                          </a:solidFill>
                        </a:rPr>
                        <a:t>defect</a:t>
                      </a:r>
                      <a:endParaRPr dirty="0">
                        <a:solidFill>
                          <a:srgbClr val="000000"/>
                        </a:solidFill>
                      </a:endParaRPr>
                    </a:p>
                  </a:txBody>
                  <a:tcPr marT="45734" marB="45734">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7F3F4"/>
                    </a:solid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ctr" eaLnBrk="1" hangingPunct="1"/>
                      <a:r>
                        <a:rPr dirty="0">
                          <a:solidFill>
                            <a:srgbClr val="000000"/>
                          </a:solidFill>
                        </a:rPr>
                        <a:t>22%</a:t>
                      </a:r>
                    </a:p>
                  </a:txBody>
                  <a:tcPr marT="45734" marB="45734">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7F3F4"/>
                    </a:solidFill>
                  </a:tcPr>
                </a:tc>
              </a:tr>
            </a:tbl>
          </a:graphicData>
        </a:graphic>
      </p:graphicFrame>
      <p:pic>
        <p:nvPicPr>
          <p:cNvPr id="6" name="Content Placeholder 5" descr="C:\Documents and Settings\Marija\My Documents\My Pictures\POSAO\NEONATOLOGIJA\ATRZIJA EZOFAGUSA\OPERACIJA\privremeni 12.12 216.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l="32143" b="9677"/>
          <a:stretch>
            <a:fillRect/>
          </a:stretch>
        </p:blipFill>
        <p:spPr>
          <a:xfrm>
            <a:off x="1066800" y="1600200"/>
            <a:ext cx="3014990" cy="2549070"/>
          </a:xfrm>
          <a:ln w="28575">
            <a:solidFill>
              <a:srgbClr val="FF0000"/>
            </a:solidFill>
            <a:miter lim="800000"/>
            <a:headEnd/>
            <a:tailEnd/>
          </a:ln>
        </p:spPr>
      </p:pic>
      <p:pic>
        <p:nvPicPr>
          <p:cNvPr id="7" name="Content Placeholder 6" descr="C:\Documents and Settings\Marija\My Documents\My Pictures\POSAO\NEONATOLOGIJA\ATRZIJA EZOFAGUSA\OPERACIJA\privremeni 12.12 222.jpg"/>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l="24529" t="28403" r="26414" b="11952"/>
          <a:stretch>
            <a:fillRect/>
          </a:stretch>
        </p:blipFill>
        <p:spPr>
          <a:xfrm>
            <a:off x="5105400" y="1600200"/>
            <a:ext cx="3062287" cy="2472452"/>
          </a:xfrm>
          <a:noFill/>
          <a:ln w="28575">
            <a:solidFill>
              <a:srgbClr val="FF0000"/>
            </a:solid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p:nvPr>
        </p:nvSpPr>
        <p:spPr>
          <a:xfrm>
            <a:off x="457200" y="274638"/>
            <a:ext cx="8229600" cy="8509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eaLnBrk="1" hangingPunct="1"/>
            <a:r>
              <a:rPr lang="en" altLang="en-US" sz="2800" b="1">
                <a:solidFill>
                  <a:schemeClr val="tx1"/>
                </a:solidFill>
                <a:latin typeface="Times New Roman" pitchFamily="18" charset="0"/>
              </a:rPr>
              <a:t>HYPERTROPHIC STENOSIS OF THE PYLORUS</a:t>
            </a:r>
            <a:endParaRPr sz="2800">
              <a:solidFill>
                <a:schemeClr val="tx1"/>
              </a:solidFill>
            </a:endParaRPr>
          </a:p>
        </p:txBody>
      </p:sp>
      <p:sp>
        <p:nvSpPr>
          <p:cNvPr id="14339" name="Rectangle 3"/>
          <p:cNvSpPr>
            <a:spLocks noGrp="1"/>
          </p:cNvSpPr>
          <p:nvPr>
            <p:ph type="body" sz="half" idx="1"/>
          </p:nvPr>
        </p:nvSpPr>
        <p:spPr>
          <a:xfrm>
            <a:off x="457200" y="1341438"/>
            <a:ext cx="5915025" cy="5256212"/>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marL="609600" lvl="0" indent="-609600" eaLnBrk="1" hangingPunct="1">
              <a:lnSpc>
                <a:spcPct val="90000"/>
              </a:lnSpc>
              <a:buNone/>
            </a:pPr>
            <a:r>
              <a:rPr lang="en" altLang="en-US" sz="2000" dirty="0">
                <a:solidFill>
                  <a:srgbClr val="FF0000"/>
                </a:solidFill>
                <a:latin typeface="Times New Roman" pitchFamily="18" charset="0"/>
              </a:rPr>
              <a:t>DEFINITION</a:t>
            </a:r>
            <a:r>
              <a:rPr lang="en" altLang="en-US" sz="2000" dirty="0">
                <a:latin typeface="Times New Roman" pitchFamily="18" charset="0"/>
              </a:rPr>
              <a:t> </a:t>
            </a:r>
            <a:endParaRPr lang="en-AU" altLang="en-US" sz="2000" dirty="0">
              <a:latin typeface="Times New Roman" pitchFamily="18" charset="0"/>
            </a:endParaRPr>
          </a:p>
          <a:p>
            <a:pPr marL="609600" lvl="0" indent="-609600" eaLnBrk="1" hangingPunct="1">
              <a:lnSpc>
                <a:spcPct val="90000"/>
              </a:lnSpc>
              <a:buNone/>
            </a:pPr>
            <a:r>
              <a:rPr lang="en" altLang="en-US" sz="2000" dirty="0">
                <a:latin typeface="Times New Roman" pitchFamily="18" charset="0"/>
              </a:rPr>
              <a:t>(Congenital) hypertrophic stenosis of the pylorus is</a:t>
            </a:r>
            <a:endParaRPr lang="en-AU" altLang="en-US" sz="2000" dirty="0">
              <a:latin typeface="Times New Roman" pitchFamily="18" charset="0"/>
            </a:endParaRPr>
          </a:p>
          <a:p>
            <a:pPr marL="609600" lvl="0" indent="-609600" eaLnBrk="1" hangingPunct="1">
              <a:lnSpc>
                <a:spcPct val="90000"/>
              </a:lnSpc>
              <a:buNone/>
            </a:pPr>
            <a:r>
              <a:rPr lang="en" altLang="en-US" sz="2000" dirty="0">
                <a:latin typeface="Times New Roman" pitchFamily="18" charset="0"/>
              </a:rPr>
              <a:t>a separate clinical entity of unknown cause </a:t>
            </a:r>
            <a:r>
              <a:rPr lang="sr-Latn-RS" altLang="en-US" sz="2000" dirty="0" smtClean="0">
                <a:latin typeface="Times New Roman" pitchFamily="18" charset="0"/>
              </a:rPr>
              <a:t>and</a:t>
            </a:r>
            <a:endParaRPr lang="en-AU" altLang="en-US" sz="2000" dirty="0">
              <a:latin typeface="Times New Roman" pitchFamily="18" charset="0"/>
            </a:endParaRPr>
          </a:p>
          <a:p>
            <a:pPr marL="609600" lvl="0" indent="-609600" eaLnBrk="1" hangingPunct="1">
              <a:lnSpc>
                <a:spcPct val="90000"/>
              </a:lnSpc>
              <a:buNone/>
            </a:pPr>
            <a:r>
              <a:rPr lang="en" altLang="en-US" sz="2000" dirty="0">
                <a:latin typeface="Times New Roman" pitchFamily="18" charset="0"/>
              </a:rPr>
              <a:t>occurs exclusively </a:t>
            </a:r>
            <a:r>
              <a:rPr lang="sr-Latn-RS" altLang="en-US" sz="2000" dirty="0" smtClean="0">
                <a:latin typeface="Times New Roman" pitchFamily="18" charset="0"/>
              </a:rPr>
              <a:t>at</a:t>
            </a:r>
            <a:r>
              <a:rPr lang="en" altLang="en-US" sz="2000" dirty="0" smtClean="0">
                <a:latin typeface="Times New Roman" pitchFamily="18" charset="0"/>
              </a:rPr>
              <a:t> </a:t>
            </a:r>
            <a:r>
              <a:rPr lang="en" altLang="en-US" sz="2000" dirty="0">
                <a:latin typeface="Times New Roman" pitchFamily="18" charset="0"/>
              </a:rPr>
              <a:t>the </a:t>
            </a:r>
            <a:r>
              <a:rPr lang="en" altLang="en-US" sz="2000" dirty="0" smtClean="0">
                <a:latin typeface="Times New Roman" pitchFamily="18" charset="0"/>
              </a:rPr>
              <a:t>newborn</a:t>
            </a:r>
            <a:r>
              <a:rPr lang="sr-Latn-RS" altLang="en-US" sz="2000" dirty="0" smtClean="0">
                <a:latin typeface="Times New Roman" pitchFamily="18" charset="0"/>
              </a:rPr>
              <a:t>s</a:t>
            </a:r>
            <a:r>
              <a:rPr lang="en" altLang="en-US" sz="2000" dirty="0" smtClean="0">
                <a:latin typeface="Times New Roman" pitchFamily="18" charset="0"/>
              </a:rPr>
              <a:t> and</a:t>
            </a:r>
            <a:endParaRPr lang="en-AU" altLang="en-US" sz="2000" dirty="0">
              <a:latin typeface="Times New Roman" pitchFamily="18" charset="0"/>
            </a:endParaRPr>
          </a:p>
          <a:p>
            <a:pPr marL="609600" lvl="0" indent="-609600" eaLnBrk="1" hangingPunct="1">
              <a:lnSpc>
                <a:spcPct val="90000"/>
              </a:lnSpc>
              <a:buNone/>
            </a:pPr>
            <a:r>
              <a:rPr lang="sr-Latn-RS" altLang="en-US" sz="2000" dirty="0">
                <a:latin typeface="Times New Roman" pitchFamily="18" charset="0"/>
              </a:rPr>
              <a:t>u</a:t>
            </a:r>
            <a:r>
              <a:rPr lang="sr-Latn-RS" altLang="en-US" sz="2000" dirty="0" smtClean="0">
                <a:latin typeface="Times New Roman" pitchFamily="18" charset="0"/>
              </a:rPr>
              <a:t>sually </a:t>
            </a:r>
            <a:r>
              <a:rPr lang="en" altLang="en-US" sz="2000" dirty="0" smtClean="0">
                <a:solidFill>
                  <a:srgbClr val="FF0000"/>
                </a:solidFill>
                <a:latin typeface="Times New Roman" pitchFamily="18" charset="0"/>
              </a:rPr>
              <a:t>from </a:t>
            </a:r>
            <a:r>
              <a:rPr lang="en" altLang="en-US" sz="2000" dirty="0">
                <a:solidFill>
                  <a:srgbClr val="FF0000"/>
                </a:solidFill>
                <a:latin typeface="Times New Roman" pitchFamily="18" charset="0"/>
              </a:rPr>
              <a:t>the 3rd week to the 3rd </a:t>
            </a:r>
            <a:r>
              <a:rPr lang="en" altLang="en-US" sz="2000" dirty="0" smtClean="0">
                <a:solidFill>
                  <a:srgbClr val="FF0000"/>
                </a:solidFill>
                <a:latin typeface="Times New Roman" pitchFamily="18" charset="0"/>
              </a:rPr>
              <a:t>month</a:t>
            </a:r>
            <a:r>
              <a:rPr lang="sr-Latn-RS" altLang="en-US" sz="2000" dirty="0" smtClean="0">
                <a:solidFill>
                  <a:srgbClr val="FF0000"/>
                </a:solidFill>
                <a:latin typeface="Times New Roman" pitchFamily="18" charset="0"/>
              </a:rPr>
              <a:t>.</a:t>
            </a:r>
            <a:endParaRPr lang="en-AU" altLang="en-US" sz="2000" dirty="0">
              <a:solidFill>
                <a:srgbClr val="FF0000"/>
              </a:solidFill>
              <a:latin typeface="Times New Roman" pitchFamily="18" charset="0"/>
            </a:endParaRPr>
          </a:p>
          <a:p>
            <a:pPr marL="609600" lvl="0" indent="-609600" eaLnBrk="1" hangingPunct="1">
              <a:lnSpc>
                <a:spcPct val="90000"/>
              </a:lnSpc>
              <a:buNone/>
            </a:pPr>
            <a:endParaRPr lang="sr-Latn-RS" altLang="en-US" sz="2000" dirty="0" smtClean="0">
              <a:latin typeface="Times New Roman" pitchFamily="18" charset="0"/>
            </a:endParaRPr>
          </a:p>
          <a:p>
            <a:pPr marL="609600" lvl="0" indent="-609600" eaLnBrk="1" hangingPunct="1">
              <a:lnSpc>
                <a:spcPct val="90000"/>
              </a:lnSpc>
              <a:buNone/>
            </a:pPr>
            <a:r>
              <a:rPr lang="sr-Latn-RS" altLang="en-US" sz="2000" dirty="0" smtClean="0">
                <a:latin typeface="Times New Roman" pitchFamily="18" charset="0"/>
              </a:rPr>
              <a:t>S</a:t>
            </a:r>
            <a:r>
              <a:rPr lang="en" altLang="en-US" sz="2000" dirty="0" smtClean="0">
                <a:latin typeface="Times New Roman" pitchFamily="18" charset="0"/>
              </a:rPr>
              <a:t>tenosis </a:t>
            </a:r>
            <a:r>
              <a:rPr lang="en" altLang="en-US" sz="2000" dirty="0">
                <a:latin typeface="Times New Roman" pitchFamily="18" charset="0"/>
              </a:rPr>
              <a:t>of the pylorus </a:t>
            </a:r>
            <a:r>
              <a:rPr lang="sr-Latn-RS" altLang="en-US" sz="2000" dirty="0" smtClean="0">
                <a:latin typeface="Times New Roman" pitchFamily="18" charset="0"/>
              </a:rPr>
              <a:t>is </a:t>
            </a:r>
            <a:r>
              <a:rPr lang="en" altLang="en-US" sz="2000" dirty="0" smtClean="0">
                <a:latin typeface="Times New Roman" pitchFamily="18" charset="0"/>
              </a:rPr>
              <a:t>due </a:t>
            </a:r>
            <a:r>
              <a:rPr lang="en" altLang="en-US" sz="2000" dirty="0">
                <a:latin typeface="Times New Roman" pitchFamily="18" charset="0"/>
              </a:rPr>
              <a:t>to hypertrophy</a:t>
            </a:r>
            <a:endParaRPr lang="en-AU" altLang="en-US" sz="2000" dirty="0">
              <a:latin typeface="Times New Roman" pitchFamily="18" charset="0"/>
            </a:endParaRPr>
          </a:p>
          <a:p>
            <a:pPr marL="609600" lvl="0" indent="-609600" eaLnBrk="1" hangingPunct="1">
              <a:lnSpc>
                <a:spcPct val="90000"/>
              </a:lnSpc>
              <a:buNone/>
            </a:pPr>
            <a:r>
              <a:rPr lang="en" altLang="en-US" sz="2000" dirty="0">
                <a:latin typeface="Times New Roman" pitchFamily="18" charset="0"/>
              </a:rPr>
              <a:t>of the circular muscle layer </a:t>
            </a:r>
            <a:r>
              <a:rPr lang="sr-Latn-RS" altLang="en-US" sz="2000" dirty="0" smtClean="0">
                <a:latin typeface="Times New Roman" pitchFamily="18" charset="0"/>
              </a:rPr>
              <a:t>in </a:t>
            </a:r>
            <a:r>
              <a:rPr lang="en" altLang="en-US" sz="2000" dirty="0" smtClean="0">
                <a:latin typeface="Times New Roman" pitchFamily="18" charset="0"/>
              </a:rPr>
              <a:t>the </a:t>
            </a:r>
            <a:r>
              <a:rPr lang="en" altLang="en-US" sz="2000" dirty="0">
                <a:latin typeface="Times New Roman" pitchFamily="18" charset="0"/>
              </a:rPr>
              <a:t>pylorus wall.</a:t>
            </a:r>
            <a:endParaRPr lang="en-AU" altLang="en-US" sz="2000" dirty="0">
              <a:latin typeface="Times New Roman" pitchFamily="18" charset="0"/>
            </a:endParaRPr>
          </a:p>
          <a:p>
            <a:pPr marL="609600" lvl="0" indent="-609600" eaLnBrk="1" hangingPunct="1">
              <a:lnSpc>
                <a:spcPct val="90000"/>
              </a:lnSpc>
              <a:buNone/>
            </a:pPr>
            <a:endParaRPr lang="en-AU" altLang="en-US" sz="800" dirty="0">
              <a:latin typeface="Times New Roman" pitchFamily="18" charset="0"/>
            </a:endParaRPr>
          </a:p>
          <a:p>
            <a:pPr marL="609600" lvl="0" indent="-609600" eaLnBrk="1" hangingPunct="1">
              <a:lnSpc>
                <a:spcPct val="90000"/>
              </a:lnSpc>
              <a:buNone/>
            </a:pPr>
            <a:r>
              <a:rPr lang="en" altLang="en-US" sz="2000" dirty="0">
                <a:latin typeface="Times New Roman" pitchFamily="18" charset="0"/>
              </a:rPr>
              <a:t>It is manifested by persistent and abundant vomiting,</a:t>
            </a:r>
            <a:endParaRPr lang="en-AU" altLang="en-US" sz="2000" dirty="0">
              <a:latin typeface="Times New Roman" pitchFamily="18" charset="0"/>
            </a:endParaRPr>
          </a:p>
          <a:p>
            <a:pPr marL="609600" lvl="0" indent="-609600" eaLnBrk="1" hangingPunct="1">
              <a:lnSpc>
                <a:spcPct val="90000"/>
              </a:lnSpc>
              <a:buNone/>
            </a:pPr>
            <a:r>
              <a:rPr lang="en" altLang="en-US" sz="2000" dirty="0">
                <a:latin typeface="Times New Roman" pitchFamily="18" charset="0"/>
              </a:rPr>
              <a:t>which leads to:</a:t>
            </a:r>
            <a:endParaRPr lang="en-AU" altLang="en-US" sz="2000" dirty="0">
              <a:latin typeface="Times New Roman" pitchFamily="18" charset="0"/>
            </a:endParaRPr>
          </a:p>
          <a:p>
            <a:pPr marL="609600" lvl="0" indent="-609600" eaLnBrk="1" hangingPunct="1">
              <a:lnSpc>
                <a:spcPct val="90000"/>
              </a:lnSpc>
              <a:buNone/>
            </a:pPr>
            <a:endParaRPr lang="en-AU" altLang="en-US" sz="800" dirty="0">
              <a:latin typeface="Times New Roman" pitchFamily="18" charset="0"/>
            </a:endParaRPr>
          </a:p>
          <a:p>
            <a:pPr marL="609600" lvl="0" indent="-609600" eaLnBrk="1" hangingPunct="1">
              <a:lnSpc>
                <a:spcPct val="90000"/>
              </a:lnSpc>
              <a:buFontTx/>
              <a:buAutoNum type="arabicPeriod"/>
            </a:pPr>
            <a:r>
              <a:rPr lang="en" altLang="en-US" sz="2000" dirty="0">
                <a:latin typeface="Times New Roman" pitchFamily="18" charset="0"/>
              </a:rPr>
              <a:t>dehydration,</a:t>
            </a:r>
            <a:endParaRPr lang="en-AU" altLang="en-US" sz="2000" dirty="0">
              <a:latin typeface="Times New Roman" pitchFamily="18" charset="0"/>
            </a:endParaRPr>
          </a:p>
          <a:p>
            <a:pPr marL="609600" lvl="0" indent="-609600" eaLnBrk="1" hangingPunct="1">
              <a:lnSpc>
                <a:spcPct val="90000"/>
              </a:lnSpc>
              <a:buFontTx/>
              <a:buAutoNum type="arabicPeriod"/>
            </a:pPr>
            <a:r>
              <a:rPr lang="en" altLang="en-US" sz="2000" dirty="0">
                <a:latin typeface="Times New Roman" pitchFamily="18" charset="0"/>
              </a:rPr>
              <a:t>malnutrition and</a:t>
            </a:r>
            <a:endParaRPr lang="en-AU" altLang="en-US" sz="2000" dirty="0">
              <a:latin typeface="Times New Roman" pitchFamily="18" charset="0"/>
            </a:endParaRPr>
          </a:p>
          <a:p>
            <a:pPr marL="609600" lvl="0" indent="-609600" eaLnBrk="1" hangingPunct="1">
              <a:lnSpc>
                <a:spcPct val="90000"/>
              </a:lnSpc>
              <a:buFontTx/>
              <a:buAutoNum type="arabicPeriod"/>
            </a:pPr>
            <a:r>
              <a:rPr lang="en" altLang="en-US" sz="2000" dirty="0">
                <a:latin typeface="Times New Roman" pitchFamily="18" charset="0"/>
              </a:rPr>
              <a:t>severe metabolic disorders with a possible fatal outcome.</a:t>
            </a:r>
            <a:endParaRPr lang="en-AU" altLang="en-US" sz="2000" dirty="0">
              <a:latin typeface="Times New Roman" pitchFamily="18" charset="0"/>
            </a:endParaRPr>
          </a:p>
        </p:txBody>
      </p:sp>
      <p:pic>
        <p:nvPicPr>
          <p:cNvPr id="6" name="Picture 4" descr="Slika44 - hipstenpil2"/>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5932419" y="1447800"/>
            <a:ext cx="3095757" cy="2209800"/>
          </a:xfrm>
          <a:noFill/>
        </p:spPr>
      </p:pic>
      <p:pic>
        <p:nvPicPr>
          <p:cNvPr id="7" name="Content Placeholder 6" descr="Slika44 - hipstenpil"/>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6019800" y="4063296"/>
            <a:ext cx="3048000" cy="2060144"/>
          </a:xfrm>
          <a:noFill/>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p:cNvSpPr>
          <p:nvPr>
            <p:ph type="body" idx="1"/>
          </p:nvPr>
        </p:nvSpPr>
        <p:spPr>
          <a:xfrm>
            <a:off x="457200" y="620713"/>
            <a:ext cx="8229600" cy="550545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eaLnBrk="1" hangingPunct="1">
              <a:buNone/>
            </a:pPr>
            <a:r>
              <a:rPr lang="en" altLang="en-US">
                <a:solidFill>
                  <a:srgbClr val="FF0000"/>
                </a:solidFill>
                <a:latin typeface="Times New Roman" pitchFamily="18" charset="0"/>
              </a:rPr>
              <a:t>FREQUENCY</a:t>
            </a:r>
            <a:r>
              <a:rPr lang="en" altLang="en-US">
                <a:latin typeface="Times New Roman" pitchFamily="18" charset="0"/>
              </a:rPr>
              <a:t> </a:t>
            </a:r>
            <a:endParaRPr lang="en-AU" altLang="en-US">
              <a:latin typeface="Times New Roman" pitchFamily="18" charset="0"/>
            </a:endParaRPr>
          </a:p>
          <a:p>
            <a:pPr lvl="0" eaLnBrk="1" hangingPunct="1">
              <a:buNone/>
            </a:pPr>
            <a:r>
              <a:rPr lang="en" altLang="en-US">
                <a:latin typeface="Times New Roman" pitchFamily="18" charset="0"/>
              </a:rPr>
              <a:t>1: 300-900 newborns</a:t>
            </a:r>
            <a:endParaRPr lang="en-AU" altLang="en-US">
              <a:latin typeface="Times New Roman" pitchFamily="18" charset="0"/>
            </a:endParaRPr>
          </a:p>
          <a:p>
            <a:pPr lvl="0" eaLnBrk="1" hangingPunct="1">
              <a:buNone/>
            </a:pPr>
            <a:r>
              <a:rPr lang="en" altLang="en-US">
                <a:latin typeface="Times New Roman" pitchFamily="18" charset="0"/>
              </a:rPr>
              <a:t>( M : F = 4 : 1 )</a:t>
            </a:r>
            <a:endParaRPr lang="en-AU" altLang="en-US" u="sng">
              <a:latin typeface="Times New Roman" pitchFamily="18" charset="0"/>
            </a:endParaRPr>
          </a:p>
          <a:p>
            <a:pPr lvl="0" eaLnBrk="1" hangingPunct="1">
              <a:buNone/>
            </a:pPr>
            <a:endParaRPr lang="en-AU" altLang="en-US">
              <a:latin typeface="Times New Roman" pitchFamily="18" charset="0"/>
            </a:endParaRPr>
          </a:p>
          <a:p>
            <a:pPr lvl="0" eaLnBrk="1" hangingPunct="1">
              <a:buNone/>
            </a:pPr>
            <a:r>
              <a:rPr lang="en" altLang="en-US">
                <a:solidFill>
                  <a:srgbClr val="FF0000"/>
                </a:solidFill>
                <a:latin typeface="Times New Roman" pitchFamily="18" charset="0"/>
              </a:rPr>
              <a:t>ETIOLOGY</a:t>
            </a:r>
            <a:r>
              <a:rPr lang="en" altLang="en-US" i="1">
                <a:latin typeface="Times New Roman" pitchFamily="18" charset="0"/>
              </a:rPr>
              <a:t>   </a:t>
            </a:r>
            <a:r>
              <a:rPr lang="en" altLang="en-US">
                <a:latin typeface="Times New Roman" pitchFamily="18" charset="0"/>
              </a:rPr>
              <a:t>- unknown</a:t>
            </a:r>
            <a:endParaRPr lang="en-AU" altLang="en-US">
              <a:latin typeface="Times New Roman" pitchFamily="18" charset="0"/>
            </a:endParaRPr>
          </a:p>
          <a:p>
            <a:pPr lvl="0" eaLnBrk="1" hangingPunct="1">
              <a:buNone/>
            </a:pPr>
            <a:r>
              <a:rPr lang="en" altLang="en-US">
                <a:latin typeface="Times New Roman" pitchFamily="18" charset="0"/>
              </a:rPr>
              <a:t>1. heredity</a:t>
            </a:r>
            <a:endParaRPr lang="en-AU" altLang="en-US">
              <a:latin typeface="Times New Roman" pitchFamily="18" charset="0"/>
            </a:endParaRPr>
          </a:p>
          <a:p>
            <a:pPr lvl="0" eaLnBrk="1" hangingPunct="1">
              <a:buNone/>
            </a:pPr>
            <a:r>
              <a:rPr lang="en" altLang="en-US">
                <a:latin typeface="Times New Roman" pitchFamily="18" charset="0"/>
              </a:rPr>
              <a:t>2. neurogenic dysfunction</a:t>
            </a:r>
            <a:endParaRPr lang="en-AU" altLang="en-US">
              <a:latin typeface="Times New Roman" pitchFamily="18" charset="0"/>
            </a:endParaRPr>
          </a:p>
          <a:p>
            <a:pPr lvl="0" eaLnBrk="1" hangingPunct="1">
              <a:buNone/>
            </a:pPr>
            <a:r>
              <a:rPr lang="en" altLang="en-US">
                <a:latin typeface="Times New Roman" pitchFamily="18" charset="0"/>
              </a:rPr>
              <a:t>3. mucosal edema due to milk clots</a:t>
            </a:r>
            <a:r>
              <a:rPr lang="en" altLang="en-US">
                <a:solidFill>
                  <a:srgbClr val="FFFF00"/>
                </a:solidFill>
                <a:latin typeface="Times New Roman" pitchFamily="18" charset="0"/>
              </a:rPr>
              <a:t> </a:t>
            </a:r>
            <a:endParaRPr lang="en-AU" altLang="en-US">
              <a:solidFill>
                <a:srgbClr val="FFFF00"/>
              </a:solidFill>
              <a:latin typeface="Times New Roman" pitchFamily="18"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p:cNvSpPr>
          <p:nvPr>
            <p:ph type="body" idx="1"/>
          </p:nvPr>
        </p:nvSpPr>
        <p:spPr>
          <a:xfrm>
            <a:off x="755650" y="765175"/>
            <a:ext cx="7931150" cy="511175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marL="609600" lvl="0" indent="-609600" eaLnBrk="1" hangingPunct="1">
              <a:buNone/>
            </a:pPr>
            <a:r>
              <a:rPr lang="en" altLang="en-US" dirty="0">
                <a:solidFill>
                  <a:srgbClr val="FF0000"/>
                </a:solidFill>
                <a:latin typeface="Times New Roman" pitchFamily="18" charset="0"/>
              </a:rPr>
              <a:t>CLINICAL PICTURE</a:t>
            </a:r>
            <a:r>
              <a:rPr lang="en" altLang="en-US" dirty="0">
                <a:latin typeface="Times New Roman" pitchFamily="18" charset="0"/>
              </a:rPr>
              <a:t>   </a:t>
            </a:r>
            <a:endParaRPr lang="en-AU" altLang="en-US" dirty="0">
              <a:latin typeface="Times New Roman" pitchFamily="18" charset="0"/>
            </a:endParaRPr>
          </a:p>
          <a:p>
            <a:pPr marL="609600" lvl="0" indent="-609600" eaLnBrk="1" hangingPunct="1">
              <a:buNone/>
            </a:pPr>
            <a:endParaRPr lang="en-AU" altLang="en-US" sz="800" dirty="0">
              <a:latin typeface="Times New Roman" pitchFamily="18" charset="0"/>
            </a:endParaRPr>
          </a:p>
          <a:p>
            <a:pPr marL="609600" lvl="0" indent="-609600" eaLnBrk="1" hangingPunct="1">
              <a:buNone/>
            </a:pPr>
            <a:r>
              <a:rPr lang="en" altLang="en-US" sz="2800" dirty="0">
                <a:latin typeface="Times New Roman" pitchFamily="18" charset="0"/>
              </a:rPr>
              <a:t>A. </a:t>
            </a:r>
            <a:r>
              <a:rPr lang="en" altLang="en-US" sz="2800" b="1" dirty="0">
                <a:latin typeface="Times New Roman" pitchFamily="18" charset="0"/>
              </a:rPr>
              <a:t>Symptoms</a:t>
            </a:r>
            <a:r>
              <a:rPr lang="en" altLang="en-US" sz="2800" dirty="0">
                <a:latin typeface="Times New Roman" pitchFamily="18" charset="0"/>
              </a:rPr>
              <a:t>  </a:t>
            </a:r>
            <a:endParaRPr lang="en-AU" altLang="en-US" sz="2800" u="sng" dirty="0">
              <a:latin typeface="Times New Roman" pitchFamily="18" charset="0"/>
            </a:endParaRPr>
          </a:p>
          <a:p>
            <a:pPr marL="609600" lvl="0" indent="-609600" eaLnBrk="1" hangingPunct="1">
              <a:buNone/>
            </a:pPr>
            <a:r>
              <a:rPr lang="en" altLang="en-US" sz="2800" dirty="0">
                <a:latin typeface="Times New Roman" pitchFamily="18" charset="0"/>
              </a:rPr>
              <a:t>1. </a:t>
            </a:r>
            <a:r>
              <a:rPr lang="en" altLang="en-US" sz="2800" dirty="0">
                <a:solidFill>
                  <a:srgbClr val="FF0000"/>
                </a:solidFill>
                <a:latin typeface="Times New Roman" pitchFamily="18" charset="0"/>
              </a:rPr>
              <a:t>vomiting "in a stream"</a:t>
            </a:r>
            <a:endParaRPr lang="en-AU" altLang="en-US" sz="2800" dirty="0">
              <a:solidFill>
                <a:srgbClr val="FF0000"/>
              </a:solidFill>
              <a:latin typeface="Times New Roman" pitchFamily="18" charset="0"/>
            </a:endParaRPr>
          </a:p>
          <a:p>
            <a:pPr marL="990600" lvl="1" indent="-533400" eaLnBrk="1" hangingPunct="1"/>
            <a:r>
              <a:rPr lang="en" altLang="en-US" dirty="0">
                <a:latin typeface="Times New Roman" pitchFamily="18" charset="0"/>
              </a:rPr>
              <a:t>starts </a:t>
            </a:r>
            <a:r>
              <a:rPr lang="en" altLang="en-US" u="sng" dirty="0">
                <a:latin typeface="Times New Roman" pitchFamily="18" charset="0"/>
              </a:rPr>
              <a:t>in the 3rd or 4th week</a:t>
            </a:r>
            <a:r>
              <a:rPr lang="en" altLang="en-US" dirty="0">
                <a:latin typeface="Times New Roman" pitchFamily="18" charset="0"/>
              </a:rPr>
              <a:t> </a:t>
            </a:r>
            <a:endParaRPr lang="en-AU" altLang="en-US" dirty="0">
              <a:latin typeface="Times New Roman" pitchFamily="18" charset="0"/>
            </a:endParaRPr>
          </a:p>
          <a:p>
            <a:pPr marL="990600" lvl="1" indent="-533400" eaLnBrk="1" hangingPunct="1"/>
            <a:r>
              <a:rPr lang="en" altLang="en-US" dirty="0">
                <a:latin typeface="Times New Roman" pitchFamily="18" charset="0"/>
              </a:rPr>
              <a:t>vomits explosive, projectile,</a:t>
            </a:r>
            <a:endParaRPr lang="en-AU" altLang="en-US" dirty="0">
              <a:latin typeface="Times New Roman" pitchFamily="18" charset="0"/>
            </a:endParaRPr>
          </a:p>
          <a:p>
            <a:pPr marL="990600" lvl="1" indent="-533400" eaLnBrk="1" hangingPunct="1"/>
            <a:r>
              <a:rPr lang="en" altLang="en-US" dirty="0">
                <a:latin typeface="Times New Roman" pitchFamily="18" charset="0"/>
              </a:rPr>
              <a:t>curdled milk</a:t>
            </a:r>
            <a:endParaRPr lang="en-AU" altLang="en-US" dirty="0">
              <a:latin typeface="Times New Roman" pitchFamily="18" charset="0"/>
            </a:endParaRPr>
          </a:p>
          <a:p>
            <a:pPr marL="609600" lvl="0" indent="-609600" eaLnBrk="1" hangingPunct="1">
              <a:buNone/>
            </a:pPr>
            <a:r>
              <a:rPr lang="en" altLang="en-US" sz="2800" dirty="0">
                <a:latin typeface="Times New Roman" pitchFamily="18" charset="0"/>
              </a:rPr>
              <a:t>2. constipation</a:t>
            </a:r>
            <a:endParaRPr lang="en-AU" altLang="en-US" sz="2800" dirty="0">
              <a:latin typeface="Times New Roman" pitchFamily="18" charset="0"/>
            </a:endParaRPr>
          </a:p>
          <a:p>
            <a:pPr marL="609600" lvl="0" indent="-609600" eaLnBrk="1" hangingPunct="1">
              <a:buNone/>
            </a:pPr>
            <a:r>
              <a:rPr lang="en" altLang="en-US" sz="2800" dirty="0">
                <a:latin typeface="Times New Roman" pitchFamily="18" charset="0"/>
              </a:rPr>
              <a:t>3. urination - </a:t>
            </a:r>
            <a:r>
              <a:rPr lang="sr-Latn-RS" altLang="en-US" sz="2800" dirty="0" smtClean="0">
                <a:latin typeface="Times New Roman" pitchFamily="18" charset="0"/>
              </a:rPr>
              <a:t>rarely</a:t>
            </a:r>
            <a:r>
              <a:rPr lang="en" altLang="en-US" sz="2800" dirty="0" smtClean="0">
                <a:latin typeface="Times New Roman" pitchFamily="18" charset="0"/>
              </a:rPr>
              <a:t>, </a:t>
            </a:r>
            <a:r>
              <a:rPr lang="en" altLang="en-US" sz="2800" dirty="0">
                <a:latin typeface="Times New Roman" pitchFamily="18" charset="0"/>
              </a:rPr>
              <a:t>smaller amount</a:t>
            </a:r>
            <a:endParaRPr lang="en-AU" altLang="en-US" sz="2800" dirty="0">
              <a:latin typeface="Times New Roman" pitchFamily="18" charset="0"/>
            </a:endParaRPr>
          </a:p>
          <a:p>
            <a:pPr marL="609600" lvl="0" indent="-609600" eaLnBrk="1" hangingPunct="1">
              <a:buNone/>
            </a:pPr>
            <a:r>
              <a:rPr lang="en" altLang="en-US" sz="2800" dirty="0">
                <a:latin typeface="Times New Roman" pitchFamily="18" charset="0"/>
              </a:rPr>
              <a:t>4. behavior – hungry, </a:t>
            </a:r>
            <a:r>
              <a:rPr lang="en" altLang="en-US" sz="2800" dirty="0" smtClean="0">
                <a:latin typeface="Times New Roman" pitchFamily="18" charset="0"/>
              </a:rPr>
              <a:t>voracious</a:t>
            </a:r>
            <a:r>
              <a:rPr lang="sr-Latn-RS" altLang="en-US" sz="2800" dirty="0" smtClean="0">
                <a:latin typeface="Times New Roman" pitchFamily="18" charset="0"/>
              </a:rPr>
              <a:t>ly</a:t>
            </a:r>
            <a:endParaRPr lang="en-AU" altLang="en-US" sz="2800" dirty="0">
              <a:latin typeface="Times New Roman" pitchFamily="18"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p:cNvSpPr>
          <p:nvPr>
            <p:ph type="body" idx="1"/>
          </p:nvPr>
        </p:nvSpPr>
        <p:spPr>
          <a:xfrm>
            <a:off x="468313" y="981075"/>
            <a:ext cx="8353425" cy="467995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eaLnBrk="1" hangingPunct="1">
              <a:buNone/>
            </a:pPr>
            <a:r>
              <a:rPr dirty="0">
                <a:latin typeface="Times New Roman" pitchFamily="18" charset="0"/>
              </a:rPr>
              <a:t>B. </a:t>
            </a:r>
            <a:r>
              <a:rPr lang="sr-Latn-RS" b="1" dirty="0" smtClean="0">
                <a:latin typeface="Times New Roman" pitchFamily="18" charset="0"/>
              </a:rPr>
              <a:t>Signs</a:t>
            </a:r>
            <a:r>
              <a:rPr dirty="0" smtClean="0">
                <a:latin typeface="Times New Roman" pitchFamily="18" charset="0"/>
              </a:rPr>
              <a:t> </a:t>
            </a:r>
            <a:endParaRPr dirty="0">
              <a:latin typeface="Times New Roman" pitchFamily="18" charset="0"/>
            </a:endParaRPr>
          </a:p>
          <a:p>
            <a:pPr lvl="0" eaLnBrk="1" hangingPunct="1">
              <a:buNone/>
            </a:pPr>
            <a:r>
              <a:rPr lang="en" altLang="en-US" sz="2400" dirty="0">
                <a:latin typeface="Times New Roman" pitchFamily="18" charset="0"/>
              </a:rPr>
              <a:t>1. general appearance (signs of dehydration and malnutrition)</a:t>
            </a:r>
            <a:endParaRPr lang="en-AU" altLang="en-US" sz="2400" dirty="0">
              <a:latin typeface="Times New Roman" pitchFamily="18" charset="0"/>
            </a:endParaRPr>
          </a:p>
          <a:p>
            <a:pPr lvl="1" eaLnBrk="1" hangingPunct="1"/>
            <a:r>
              <a:rPr lang="en" altLang="en-US" sz="2400" dirty="0">
                <a:latin typeface="Times New Roman" pitchFamily="18" charset="0"/>
              </a:rPr>
              <a:t>skin turgor decreased</a:t>
            </a:r>
            <a:endParaRPr lang="en-AU" altLang="en-US" sz="2400" dirty="0">
              <a:latin typeface="Times New Roman" pitchFamily="18" charset="0"/>
            </a:endParaRPr>
          </a:p>
          <a:p>
            <a:pPr lvl="1" eaLnBrk="1" hangingPunct="1"/>
            <a:r>
              <a:rPr lang="en" altLang="en-US" sz="2400" dirty="0">
                <a:latin typeface="Times New Roman" pitchFamily="18" charset="0"/>
              </a:rPr>
              <a:t>wrinkled skin ("little old man" look)</a:t>
            </a:r>
            <a:endParaRPr lang="en-AU" altLang="en-US" sz="2400" dirty="0">
              <a:latin typeface="Times New Roman" pitchFamily="18" charset="0"/>
            </a:endParaRPr>
          </a:p>
          <a:p>
            <a:pPr lvl="1" eaLnBrk="1" hangingPunct="1"/>
            <a:r>
              <a:rPr lang="en" altLang="en-US" sz="2400" dirty="0">
                <a:latin typeface="Times New Roman" pitchFamily="18" charset="0"/>
              </a:rPr>
              <a:t>stagnation in body mass</a:t>
            </a:r>
            <a:endParaRPr lang="en-AU" altLang="en-US" sz="2400" dirty="0">
              <a:latin typeface="Times New Roman" pitchFamily="18" charset="0"/>
            </a:endParaRPr>
          </a:p>
          <a:p>
            <a:pPr lvl="1" eaLnBrk="1" hangingPunct="1"/>
            <a:r>
              <a:rPr lang="en" altLang="en-US" sz="2400" dirty="0">
                <a:latin typeface="Times New Roman" pitchFamily="18" charset="0"/>
              </a:rPr>
              <a:t>lethargy</a:t>
            </a:r>
            <a:endParaRPr lang="en-AU" altLang="en-US" sz="2400" dirty="0">
              <a:latin typeface="Times New Roman" pitchFamily="18" charset="0"/>
            </a:endParaRPr>
          </a:p>
          <a:p>
            <a:pPr lvl="1" eaLnBrk="1" hangingPunct="1"/>
            <a:r>
              <a:rPr lang="en" altLang="en-US" sz="2400" dirty="0">
                <a:latin typeface="Times New Roman" pitchFamily="18" charset="0"/>
              </a:rPr>
              <a:t>convulsions</a:t>
            </a:r>
            <a:endParaRPr lang="en-AU" altLang="en-US" sz="2400" dirty="0">
              <a:latin typeface="Times New Roman" pitchFamily="18" charset="0"/>
            </a:endParaRPr>
          </a:p>
          <a:p>
            <a:pPr lvl="0" eaLnBrk="1" hangingPunct="1">
              <a:buNone/>
            </a:pPr>
            <a:r>
              <a:rPr lang="en" altLang="en-US" sz="2400" dirty="0">
                <a:latin typeface="Times New Roman" pitchFamily="18" charset="0"/>
              </a:rPr>
              <a:t>2. visible peristalsis of the stomach</a:t>
            </a:r>
            <a:endParaRPr lang="en-AU" altLang="en-US" sz="2400" dirty="0">
              <a:latin typeface="Times New Roman" pitchFamily="18" charset="0"/>
            </a:endParaRPr>
          </a:p>
          <a:p>
            <a:pPr lvl="0" eaLnBrk="1" hangingPunct="1">
              <a:buNone/>
            </a:pPr>
            <a:r>
              <a:rPr lang="en" altLang="en-US" sz="2400" dirty="0">
                <a:latin typeface="Times New Roman" pitchFamily="18" charset="0"/>
              </a:rPr>
              <a:t>3. </a:t>
            </a:r>
            <a:r>
              <a:rPr lang="en" altLang="en-US" sz="2400" dirty="0" smtClean="0">
                <a:latin typeface="Times New Roman" pitchFamily="18" charset="0"/>
              </a:rPr>
              <a:t>palpa</a:t>
            </a:r>
            <a:r>
              <a:rPr lang="sr-Latn-RS" altLang="en-US" sz="2400" dirty="0" smtClean="0">
                <a:latin typeface="Times New Roman" pitchFamily="18" charset="0"/>
              </a:rPr>
              <a:t>ble</a:t>
            </a:r>
            <a:r>
              <a:rPr lang="en" altLang="en-US" sz="2400" dirty="0" smtClean="0">
                <a:latin typeface="Times New Roman" pitchFamily="18" charset="0"/>
              </a:rPr>
              <a:t> </a:t>
            </a:r>
            <a:r>
              <a:rPr lang="en" altLang="en-US" sz="2400" dirty="0">
                <a:latin typeface="Times New Roman" pitchFamily="18" charset="0"/>
              </a:rPr>
              <a:t>hypertrophic pylorus - (small tumor, </a:t>
            </a:r>
            <a:r>
              <a:rPr lang="en" altLang="en-US" sz="2400" dirty="0" smtClean="0">
                <a:latin typeface="Times New Roman" pitchFamily="18" charset="0"/>
              </a:rPr>
              <a:t>olive)</a:t>
            </a:r>
            <a:endParaRPr sz="2400"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p:cNvSpPr>
          <p:nvPr>
            <p:ph type="body" idx="1"/>
          </p:nvPr>
        </p:nvSpPr>
        <p:spPr>
          <a:xfrm>
            <a:off x="755650" y="476250"/>
            <a:ext cx="7705725" cy="597535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marL="609600" lvl="0" indent="-609600" eaLnBrk="1" hangingPunct="1">
              <a:lnSpc>
                <a:spcPct val="90000"/>
              </a:lnSpc>
              <a:buNone/>
            </a:pPr>
            <a:r>
              <a:rPr lang="en" altLang="en-US" dirty="0">
                <a:latin typeface="Times New Roman" pitchFamily="18" charset="0"/>
              </a:rPr>
              <a:t>C. </a:t>
            </a:r>
            <a:r>
              <a:rPr lang="en" altLang="en-US" b="1" dirty="0">
                <a:latin typeface="Times New Roman" pitchFamily="18" charset="0"/>
              </a:rPr>
              <a:t>Laboratory findings</a:t>
            </a:r>
            <a:r>
              <a:rPr lang="en" altLang="en-US" dirty="0">
                <a:latin typeface="Times New Roman" pitchFamily="18" charset="0"/>
              </a:rPr>
              <a:t> </a:t>
            </a:r>
            <a:endParaRPr lang="en-AU" altLang="en-US" dirty="0">
              <a:latin typeface="Times New Roman" pitchFamily="18" charset="0"/>
            </a:endParaRPr>
          </a:p>
          <a:p>
            <a:pPr marL="609600" lvl="0" indent="-609600" eaLnBrk="1" hangingPunct="1">
              <a:lnSpc>
                <a:spcPct val="90000"/>
              </a:lnSpc>
              <a:buNone/>
            </a:pPr>
            <a:r>
              <a:rPr lang="en" altLang="en-US" dirty="0">
                <a:latin typeface="Times New Roman" pitchFamily="18" charset="0"/>
              </a:rPr>
              <a:t>1. alkalosis (metabolic)</a:t>
            </a:r>
            <a:endParaRPr lang="en-AU" altLang="en-US" dirty="0">
              <a:latin typeface="Times New Roman" pitchFamily="18" charset="0"/>
            </a:endParaRPr>
          </a:p>
          <a:p>
            <a:pPr marL="609600" lvl="0" indent="-609600" eaLnBrk="1" hangingPunct="1">
              <a:lnSpc>
                <a:spcPct val="90000"/>
              </a:lnSpc>
              <a:buNone/>
            </a:pPr>
            <a:r>
              <a:rPr lang="en" altLang="en-US" dirty="0">
                <a:latin typeface="Times New Roman" pitchFamily="18" charset="0"/>
              </a:rPr>
              <a:t>2. hypochloremia</a:t>
            </a:r>
            <a:endParaRPr lang="en-AU" altLang="en-US" dirty="0">
              <a:latin typeface="Times New Roman" pitchFamily="18" charset="0"/>
            </a:endParaRPr>
          </a:p>
          <a:p>
            <a:pPr marL="609600" lvl="0" indent="-609600" eaLnBrk="1" hangingPunct="1">
              <a:lnSpc>
                <a:spcPct val="90000"/>
              </a:lnSpc>
              <a:buNone/>
            </a:pPr>
            <a:r>
              <a:rPr lang="en" altLang="en-US" dirty="0">
                <a:latin typeface="Times New Roman" pitchFamily="18" charset="0"/>
              </a:rPr>
              <a:t>3. hyponatremia</a:t>
            </a:r>
            <a:endParaRPr lang="en-AU" altLang="en-US" dirty="0">
              <a:latin typeface="Times New Roman" pitchFamily="18" charset="0"/>
            </a:endParaRPr>
          </a:p>
          <a:p>
            <a:pPr marL="609600" lvl="0" indent="-609600" eaLnBrk="1" hangingPunct="1">
              <a:lnSpc>
                <a:spcPct val="90000"/>
              </a:lnSpc>
              <a:buNone/>
            </a:pPr>
            <a:r>
              <a:rPr lang="en" altLang="en-US" dirty="0">
                <a:latin typeface="Times New Roman" pitchFamily="18" charset="0"/>
              </a:rPr>
              <a:t>4. hypokalemia</a:t>
            </a:r>
            <a:endParaRPr lang="en-AU" altLang="en-US" dirty="0">
              <a:latin typeface="Times New Roman" pitchFamily="18" charset="0"/>
            </a:endParaRPr>
          </a:p>
          <a:p>
            <a:pPr marL="609600" lvl="0" indent="-609600" eaLnBrk="1" hangingPunct="1">
              <a:lnSpc>
                <a:spcPct val="90000"/>
              </a:lnSpc>
              <a:buNone/>
            </a:pPr>
            <a:r>
              <a:rPr lang="en" altLang="en-US" dirty="0">
                <a:latin typeface="Times New Roman" pitchFamily="18" charset="0"/>
              </a:rPr>
              <a:t>5. hypoglycemia</a:t>
            </a:r>
            <a:endParaRPr lang="en-AU" altLang="en-US" dirty="0">
              <a:latin typeface="Times New Roman" pitchFamily="18" charset="0"/>
            </a:endParaRPr>
          </a:p>
          <a:p>
            <a:pPr marL="609600" lvl="0" indent="-609600" eaLnBrk="1" hangingPunct="1">
              <a:lnSpc>
                <a:spcPct val="90000"/>
              </a:lnSpc>
              <a:buNone/>
            </a:pPr>
            <a:r>
              <a:rPr lang="en" altLang="en-US" dirty="0">
                <a:latin typeface="Times New Roman" pitchFamily="18" charset="0"/>
              </a:rPr>
              <a:t>6. hypoproteinemia</a:t>
            </a:r>
            <a:endParaRPr lang="en-AU" altLang="en-US" dirty="0">
              <a:latin typeface="Times New Roman" pitchFamily="18" charset="0"/>
            </a:endParaRPr>
          </a:p>
          <a:p>
            <a:pPr marL="609600" lvl="0" indent="-609600" eaLnBrk="1" hangingPunct="1">
              <a:lnSpc>
                <a:spcPct val="90000"/>
              </a:lnSpc>
              <a:buNone/>
            </a:pPr>
            <a:r>
              <a:rPr lang="en" altLang="en-US" dirty="0">
                <a:latin typeface="Times New Roman" pitchFamily="18" charset="0"/>
              </a:rPr>
              <a:t>7. anemia (hypochromic)</a:t>
            </a:r>
            <a:endParaRPr lang="en-AU" altLang="en-US" dirty="0">
              <a:latin typeface="Times New Roman" pitchFamily="18" charset="0"/>
            </a:endParaRPr>
          </a:p>
          <a:p>
            <a:pPr marL="609600" lvl="0" indent="-609600" eaLnBrk="1" hangingPunct="1">
              <a:lnSpc>
                <a:spcPct val="90000"/>
              </a:lnSpc>
              <a:buNone/>
            </a:pPr>
            <a:r>
              <a:rPr lang="en" altLang="en-US" dirty="0">
                <a:latin typeface="Times New Roman" pitchFamily="18" charset="0"/>
              </a:rPr>
              <a:t>8. alkaline urine, high specific </a:t>
            </a:r>
            <a:r>
              <a:rPr lang="sr-Latn-RS" altLang="en-US" dirty="0" smtClean="0">
                <a:latin typeface="Times New Roman" pitchFamily="18" charset="0"/>
              </a:rPr>
              <a:t>weight</a:t>
            </a:r>
            <a:endParaRPr lang="en-AU" altLang="en-US" dirty="0">
              <a:latin typeface="Times New Roman" pitchFamily="18" charset="0"/>
            </a:endParaRPr>
          </a:p>
          <a:p>
            <a:pPr marL="609600" lvl="0" indent="-609600" eaLnBrk="1" hangingPunct="1">
              <a:lnSpc>
                <a:spcPct val="90000"/>
              </a:lnSpc>
              <a:buNone/>
            </a:pPr>
            <a:r>
              <a:rPr lang="en" altLang="en-US" dirty="0">
                <a:latin typeface="Times New Roman" pitchFamily="18" charset="0"/>
              </a:rPr>
              <a:t>9. hemoconcentration</a:t>
            </a:r>
            <a:endParaRPr lang="en-AU" altLang="en-US" dirty="0">
              <a:latin typeface="Times New Roman" pitchFamily="18"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p:cNvSpPr>
          <p:nvPr>
            <p:ph type="body" sz="half" idx="1"/>
          </p:nvPr>
        </p:nvSpPr>
        <p:spPr>
          <a:xfrm>
            <a:off x="381000" y="1295400"/>
            <a:ext cx="5257800" cy="5056187"/>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lvl="0" eaLnBrk="1" hangingPunct="1">
              <a:buNone/>
            </a:pPr>
            <a:r>
              <a:rPr lang="en" altLang="en-US" dirty="0">
                <a:latin typeface="Times New Roman" pitchFamily="18" charset="0"/>
              </a:rPr>
              <a:t>D. Ultrasound </a:t>
            </a:r>
            <a:endParaRPr lang="sr-Cyrl-CS" altLang="en-US" dirty="0">
              <a:latin typeface="Times New Roman" pitchFamily="18" charset="0"/>
            </a:endParaRPr>
          </a:p>
          <a:p>
            <a:pPr lvl="0" eaLnBrk="1" hangingPunct="1">
              <a:buNone/>
            </a:pPr>
            <a:endParaRPr lang="sr-Cyrl-CS" altLang="zh-CN" sz="800" dirty="0">
              <a:latin typeface="Times New Roman" pitchFamily="18" charset="0"/>
            </a:endParaRPr>
          </a:p>
          <a:p>
            <a:pPr lvl="0" eaLnBrk="1" hangingPunct="1">
              <a:buNone/>
            </a:pPr>
            <a:r>
              <a:rPr lang="en" altLang="zh-CN" sz="2000" b="1" dirty="0">
                <a:latin typeface="Times New Roman" pitchFamily="18" charset="0"/>
                <a:ea typeface="宋体" pitchFamily="2" charset="-122"/>
              </a:rPr>
              <a:t>On the cross-section </a:t>
            </a:r>
            <a:r>
              <a:rPr lang="en" altLang="zh-CN" sz="2000" dirty="0">
                <a:latin typeface="Times New Roman" pitchFamily="18" charset="0"/>
                <a:ea typeface="宋体" pitchFamily="2" charset="-122"/>
              </a:rPr>
              <a:t>– the pylorus is seen as</a:t>
            </a:r>
            <a:endParaRPr lang="en-US" altLang="zh-CN" sz="2000" dirty="0">
              <a:latin typeface="Times New Roman" pitchFamily="18" charset="0"/>
              <a:ea typeface="宋体" pitchFamily="2" charset="-122"/>
            </a:endParaRPr>
          </a:p>
          <a:p>
            <a:pPr lvl="0" eaLnBrk="1" hangingPunct="1">
              <a:buNone/>
            </a:pPr>
            <a:r>
              <a:rPr lang="en" altLang="zh-CN" sz="2000" dirty="0">
                <a:solidFill>
                  <a:srgbClr val="FF0000"/>
                </a:solidFill>
                <a:latin typeface="Times New Roman" pitchFamily="18" charset="0"/>
                <a:ea typeface="宋体" pitchFamily="2" charset="-122"/>
              </a:rPr>
              <a:t>oval zone with a hypoechoic edge </a:t>
            </a:r>
            <a:r>
              <a:rPr lang="en" altLang="zh-CN" sz="2000" dirty="0" smtClean="0">
                <a:latin typeface="Times New Roman" pitchFamily="18" charset="0"/>
                <a:ea typeface="宋体" pitchFamily="2" charset="-122"/>
              </a:rPr>
              <a:t>of</a:t>
            </a:r>
            <a:r>
              <a:rPr lang="sr-Latn-RS" altLang="zh-CN" sz="2000" dirty="0" smtClean="0">
                <a:latin typeface="Times New Roman" pitchFamily="18" charset="0"/>
                <a:ea typeface="宋体" pitchFamily="2" charset="-122"/>
              </a:rPr>
              <a:t> </a:t>
            </a:r>
            <a:r>
              <a:rPr lang="en" altLang="zh-CN" sz="2000" dirty="0" smtClean="0">
                <a:latin typeface="Times New Roman" pitchFamily="18" charset="0"/>
                <a:ea typeface="宋体" pitchFamily="2" charset="-122"/>
              </a:rPr>
              <a:t>muscle layer</a:t>
            </a:r>
            <a:r>
              <a:rPr lang="sr-Latn-RS" altLang="zh-CN" sz="2000" dirty="0" smtClean="0">
                <a:latin typeface="Times New Roman" pitchFamily="18" charset="0"/>
                <a:ea typeface="宋体" pitchFamily="2" charset="-122"/>
              </a:rPr>
              <a:t> </a:t>
            </a:r>
            <a:r>
              <a:rPr lang="en" altLang="zh-CN" sz="2000" dirty="0" smtClean="0">
                <a:latin typeface="Times New Roman" pitchFamily="18" charset="0"/>
                <a:ea typeface="宋体" pitchFamily="2" charset="-122"/>
              </a:rPr>
              <a:t>and </a:t>
            </a:r>
            <a:r>
              <a:rPr lang="en" altLang="zh-CN" sz="2000" dirty="0">
                <a:latin typeface="Times New Roman" pitchFamily="18" charset="0"/>
                <a:ea typeface="宋体" pitchFamily="2" charset="-122"/>
              </a:rPr>
              <a:t>central</a:t>
            </a:r>
            <a:r>
              <a:rPr lang="en" altLang="zh-CN" sz="2000" dirty="0">
                <a:latin typeface="Times New Roman" pitchFamily="18" charset="0"/>
              </a:rPr>
              <a:t> </a:t>
            </a:r>
            <a:r>
              <a:rPr lang="en" altLang="zh-CN" sz="2000" dirty="0" smtClean="0">
                <a:latin typeface="Times New Roman" pitchFamily="18" charset="0"/>
                <a:ea typeface="宋体" pitchFamily="2" charset="-122"/>
              </a:rPr>
              <a:t>hyperechoic </a:t>
            </a:r>
            <a:r>
              <a:rPr lang="en" altLang="zh-CN" sz="2000" dirty="0">
                <a:latin typeface="Times New Roman" pitchFamily="18" charset="0"/>
                <a:ea typeface="宋体" pitchFamily="2" charset="-122"/>
              </a:rPr>
              <a:t>part that corresponds to the mucosa</a:t>
            </a:r>
            <a:r>
              <a:rPr lang="en" altLang="zh-CN" sz="2000" dirty="0" smtClean="0">
                <a:latin typeface="Times New Roman" pitchFamily="18" charset="0"/>
                <a:ea typeface="宋体" pitchFamily="2" charset="-122"/>
              </a:rPr>
              <a:t>.</a:t>
            </a:r>
            <a:endParaRPr lang="en-US" altLang="zh-CN" sz="2000" dirty="0">
              <a:latin typeface="Times New Roman" pitchFamily="18" charset="0"/>
              <a:ea typeface="宋体" pitchFamily="2" charset="-122"/>
            </a:endParaRPr>
          </a:p>
          <a:p>
            <a:pPr lvl="0" eaLnBrk="1" hangingPunct="1">
              <a:buNone/>
            </a:pPr>
            <a:r>
              <a:rPr lang="sr-Latn-RS" altLang="zh-CN" sz="2000" dirty="0" smtClean="0">
                <a:latin typeface="Times New Roman" pitchFamily="18" charset="0"/>
                <a:ea typeface="宋体" pitchFamily="2" charset="-122"/>
              </a:rPr>
              <a:t>T</a:t>
            </a:r>
            <a:r>
              <a:rPr lang="en" altLang="zh-CN" sz="2000" dirty="0" smtClean="0">
                <a:latin typeface="Times New Roman" pitchFamily="18" charset="0"/>
                <a:ea typeface="宋体" pitchFamily="2" charset="-122"/>
              </a:rPr>
              <a:t>he </a:t>
            </a:r>
            <a:r>
              <a:rPr lang="en" altLang="zh-CN" sz="2000" dirty="0">
                <a:latin typeface="Times New Roman" pitchFamily="18" charset="0"/>
                <a:ea typeface="宋体" pitchFamily="2" charset="-122"/>
              </a:rPr>
              <a:t>diameter of this change is up to 15 mm, </a:t>
            </a:r>
            <a:r>
              <a:rPr lang="en" altLang="zh-CN" sz="2000" dirty="0" smtClean="0">
                <a:latin typeface="Times New Roman" pitchFamily="18" charset="0"/>
                <a:ea typeface="宋体" pitchFamily="2" charset="-122"/>
              </a:rPr>
              <a:t>a</a:t>
            </a:r>
            <a:r>
              <a:rPr lang="sr-Latn-RS" altLang="zh-CN" sz="2000" dirty="0" smtClean="0">
                <a:latin typeface="Times New Roman" pitchFamily="18" charset="0"/>
                <a:ea typeface="宋体" pitchFamily="2" charset="-122"/>
              </a:rPr>
              <a:t>nd the </a:t>
            </a:r>
            <a:r>
              <a:rPr lang="en" altLang="zh-CN" sz="2000" dirty="0" smtClean="0">
                <a:latin typeface="Times New Roman" pitchFamily="18" charset="0"/>
                <a:ea typeface="宋体" pitchFamily="2" charset="-122"/>
              </a:rPr>
              <a:t>diameter </a:t>
            </a:r>
            <a:r>
              <a:rPr lang="en" altLang="zh-CN" sz="2000" dirty="0">
                <a:latin typeface="Times New Roman" pitchFamily="18" charset="0"/>
                <a:ea typeface="宋体" pitchFamily="2" charset="-122"/>
              </a:rPr>
              <a:t>of the muscle part up to 4 mm.</a:t>
            </a:r>
            <a:endParaRPr lang="en-AU" altLang="en-US" sz="2000" dirty="0">
              <a:latin typeface="Times New Roman" pitchFamily="18" charset="0"/>
            </a:endParaRPr>
          </a:p>
          <a:p>
            <a:pPr lvl="0" eaLnBrk="1" hangingPunct="1">
              <a:buNone/>
            </a:pPr>
            <a:endParaRPr lang="en-US" altLang="zh-CN" sz="800" dirty="0">
              <a:latin typeface="Times New Roman" pitchFamily="18" charset="0"/>
              <a:ea typeface="宋体" pitchFamily="2" charset="-122"/>
            </a:endParaRPr>
          </a:p>
          <a:p>
            <a:pPr lvl="0" eaLnBrk="1" hangingPunct="1">
              <a:buNone/>
            </a:pPr>
            <a:endParaRPr lang="sr-Latn-RS" altLang="zh-CN" sz="2000" b="1" dirty="0" smtClean="0">
              <a:latin typeface="Times New Roman" pitchFamily="18" charset="0"/>
              <a:ea typeface="宋体" pitchFamily="2" charset="-122"/>
            </a:endParaRPr>
          </a:p>
          <a:p>
            <a:pPr lvl="0" eaLnBrk="1" hangingPunct="1">
              <a:buNone/>
            </a:pPr>
            <a:r>
              <a:rPr lang="sr-Latn-RS" altLang="zh-CN" sz="2000" b="1" dirty="0" smtClean="0">
                <a:latin typeface="Times New Roman" pitchFamily="18" charset="0"/>
                <a:ea typeface="宋体" pitchFamily="2" charset="-122"/>
              </a:rPr>
              <a:t>O</a:t>
            </a:r>
            <a:r>
              <a:rPr lang="en" altLang="zh-CN" sz="2000" b="1" dirty="0" smtClean="0">
                <a:latin typeface="Times New Roman" pitchFamily="18" charset="0"/>
                <a:ea typeface="宋体" pitchFamily="2" charset="-122"/>
              </a:rPr>
              <a:t>n </a:t>
            </a:r>
            <a:r>
              <a:rPr lang="en" altLang="zh-CN" sz="2000" b="1" dirty="0">
                <a:latin typeface="Times New Roman" pitchFamily="18" charset="0"/>
                <a:ea typeface="宋体" pitchFamily="2" charset="-122"/>
              </a:rPr>
              <a:t>the longitudinal </a:t>
            </a:r>
            <a:r>
              <a:rPr lang="en" altLang="zh-CN" sz="2000" b="1" dirty="0" smtClean="0">
                <a:latin typeface="Times New Roman" pitchFamily="18" charset="0"/>
                <a:ea typeface="宋体" pitchFamily="2" charset="-122"/>
              </a:rPr>
              <a:t>section</a:t>
            </a:r>
            <a:r>
              <a:rPr lang="sr-Latn-RS" altLang="zh-CN" sz="2000" dirty="0" smtClean="0">
                <a:latin typeface="Times New Roman" pitchFamily="18" charset="0"/>
                <a:ea typeface="宋体" pitchFamily="2" charset="-122"/>
              </a:rPr>
              <a:t> </a:t>
            </a:r>
            <a:r>
              <a:rPr lang="en" altLang="zh-CN" sz="2000" dirty="0" smtClean="0">
                <a:latin typeface="Times New Roman" pitchFamily="18" charset="0"/>
                <a:ea typeface="宋体" pitchFamily="2" charset="-122"/>
              </a:rPr>
              <a:t>" </a:t>
            </a:r>
            <a:r>
              <a:rPr lang="en" altLang="zh-CN" sz="2000" dirty="0">
                <a:solidFill>
                  <a:srgbClr val="FF0000"/>
                </a:solidFill>
                <a:latin typeface="Times New Roman" pitchFamily="18" charset="0"/>
                <a:ea typeface="宋体" pitchFamily="2" charset="-122"/>
              </a:rPr>
              <a:t>sonographic sign of the cervix </a:t>
            </a:r>
            <a:r>
              <a:rPr lang="en" altLang="zh-CN" sz="2000" dirty="0">
                <a:latin typeface="Times New Roman" pitchFamily="18" charset="0"/>
                <a:ea typeface="宋体" pitchFamily="2" charset="-122"/>
              </a:rPr>
              <a:t>" </a:t>
            </a:r>
            <a:r>
              <a:rPr lang="sr-Latn-RS" altLang="zh-CN" sz="2000" dirty="0">
                <a:latin typeface="Times New Roman" pitchFamily="18" charset="0"/>
                <a:ea typeface="宋体" pitchFamily="2" charset="-122"/>
              </a:rPr>
              <a:t>is </a:t>
            </a:r>
            <a:r>
              <a:rPr lang="sr-Latn-RS" altLang="zh-CN" sz="2000" dirty="0" smtClean="0">
                <a:latin typeface="Times New Roman" pitchFamily="18" charset="0"/>
                <a:ea typeface="宋体" pitchFamily="2" charset="-122"/>
              </a:rPr>
              <a:t>characteristic </a:t>
            </a:r>
            <a:r>
              <a:rPr lang="en" altLang="zh-CN" sz="2000" dirty="0" smtClean="0">
                <a:latin typeface="Times New Roman" pitchFamily="18" charset="0"/>
                <a:ea typeface="宋体" pitchFamily="2" charset="-122"/>
              </a:rPr>
              <a:t>–</a:t>
            </a:r>
            <a:r>
              <a:rPr lang="en" altLang="zh-CN" sz="2000" dirty="0" smtClean="0">
                <a:latin typeface="Times New Roman" pitchFamily="18" charset="0"/>
              </a:rPr>
              <a:t> </a:t>
            </a:r>
            <a:r>
              <a:rPr lang="en" altLang="zh-CN" sz="2000" dirty="0" smtClean="0">
                <a:latin typeface="Times New Roman" pitchFamily="18" charset="0"/>
                <a:ea typeface="宋体" pitchFamily="2" charset="-122"/>
              </a:rPr>
              <a:t>expansion</a:t>
            </a:r>
            <a:r>
              <a:rPr lang="sr-Latn-RS" altLang="zh-CN" sz="2000" dirty="0" smtClean="0">
                <a:latin typeface="Times New Roman" pitchFamily="18" charset="0"/>
                <a:ea typeface="宋体" pitchFamily="2" charset="-122"/>
              </a:rPr>
              <a:t> of the </a:t>
            </a:r>
            <a:r>
              <a:rPr lang="en" altLang="zh-CN" sz="2000" dirty="0" smtClean="0">
                <a:latin typeface="Times New Roman" pitchFamily="18" charset="0"/>
                <a:ea typeface="宋体" pitchFamily="2" charset="-122"/>
              </a:rPr>
              <a:t>pylorus </a:t>
            </a:r>
            <a:r>
              <a:rPr lang="en" altLang="zh-CN" sz="2000" dirty="0">
                <a:latin typeface="Times New Roman" pitchFamily="18" charset="0"/>
                <a:ea typeface="宋体" pitchFamily="2" charset="-122"/>
              </a:rPr>
              <a:t>within the </a:t>
            </a:r>
            <a:r>
              <a:rPr lang="en" altLang="zh-CN" sz="2000" dirty="0" smtClean="0">
                <a:latin typeface="Times New Roman" pitchFamily="18" charset="0"/>
                <a:ea typeface="宋体" pitchFamily="2" charset="-122"/>
              </a:rPr>
              <a:t>antrum</a:t>
            </a:r>
            <a:r>
              <a:rPr lang="sr-Latn-RS" altLang="zh-CN" sz="2000" dirty="0" smtClean="0">
                <a:latin typeface="Times New Roman" pitchFamily="18" charset="0"/>
                <a:ea typeface="宋体" pitchFamily="2" charset="-122"/>
              </a:rPr>
              <a:t>.</a:t>
            </a:r>
            <a:endParaRPr lang="en-US" altLang="zh-CN" sz="900" dirty="0">
              <a:latin typeface="Times New Roman" pitchFamily="18" charset="0"/>
              <a:ea typeface="宋体" pitchFamily="2" charset="-122"/>
            </a:endParaRPr>
          </a:p>
          <a:p>
            <a:pPr lvl="0" eaLnBrk="1" hangingPunct="1">
              <a:buNone/>
            </a:pPr>
            <a:endParaRPr lang="sr-Cyrl-CS" altLang="zh-CN" sz="2000" dirty="0">
              <a:latin typeface="Times New Roman" pitchFamily="18" charset="0"/>
            </a:endParaRPr>
          </a:p>
        </p:txBody>
      </p:sp>
      <p:pic>
        <p:nvPicPr>
          <p:cNvPr id="4" name="Picture 7" descr="Slika45 - hipstenpil1-eho"/>
          <p:cNvPicPr>
            <a:picLocks noGrp="1" noChangeAspect="1" noChangeArrowheads="1"/>
          </p:cNvPicPr>
          <p:nvPr>
            <p:ph sz="quarter" idx="3"/>
          </p:nvPr>
        </p:nvPicPr>
        <p:blipFill>
          <a:blip r:embed="rId2">
            <a:extLst>
              <a:ext uri="{28A0092B-C50C-407E-A947-70E740481C1C}">
                <a14:useLocalDpi xmlns:a14="http://schemas.microsoft.com/office/drawing/2010/main" val="0"/>
              </a:ext>
            </a:extLst>
          </a:blip>
          <a:srcRect/>
          <a:stretch>
            <a:fillRect/>
          </a:stretch>
        </p:blipFill>
        <p:spPr>
          <a:xfrm>
            <a:off x="6553200" y="914400"/>
            <a:ext cx="2392362" cy="2701822"/>
          </a:xfrm>
          <a:noFill/>
        </p:spPr>
      </p:pic>
      <p:pic>
        <p:nvPicPr>
          <p:cNvPr id="5" name="Picture 10" descr="Slika46 - hipstenpil2-eh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7207" y="3886200"/>
            <a:ext cx="2392363" cy="2841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p:cNvSpPr>
          <p:nvPr>
            <p:ph type="body" sz="half" idx="1"/>
          </p:nvPr>
        </p:nvSpPr>
        <p:spPr>
          <a:xfrm>
            <a:off x="539750" y="549275"/>
            <a:ext cx="8066088" cy="2651126"/>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lvl="0" eaLnBrk="1" hangingPunct="1">
              <a:buNone/>
            </a:pPr>
            <a:r>
              <a:rPr lang="en" altLang="en-US" dirty="0">
                <a:latin typeface="Times New Roman" pitchFamily="18" charset="0"/>
              </a:rPr>
              <a:t>E. </a:t>
            </a:r>
            <a:r>
              <a:rPr lang="en" altLang="en-US" dirty="0">
                <a:solidFill>
                  <a:srgbClr val="FF0000"/>
                </a:solidFill>
                <a:latin typeface="Times New Roman" pitchFamily="18" charset="0"/>
              </a:rPr>
              <a:t>X-ray examination </a:t>
            </a:r>
            <a:r>
              <a:rPr lang="en" altLang="en-US" sz="2000" dirty="0">
                <a:latin typeface="Times New Roman" pitchFamily="18" charset="0"/>
              </a:rPr>
              <a:t>(</a:t>
            </a:r>
            <a:r>
              <a:rPr lang="en" altLang="en-US" sz="2000" dirty="0" smtClean="0">
                <a:latin typeface="Times New Roman" pitchFamily="18" charset="0"/>
              </a:rPr>
              <a:t>gastrogra</a:t>
            </a:r>
            <a:r>
              <a:rPr lang="sr-Latn-RS" altLang="en-US" sz="2000" dirty="0" smtClean="0">
                <a:latin typeface="Times New Roman" pitchFamily="18" charset="0"/>
              </a:rPr>
              <a:t>fin</a:t>
            </a:r>
            <a:r>
              <a:rPr lang="en" altLang="en-US" sz="2000" dirty="0" smtClean="0">
                <a:latin typeface="Times New Roman" pitchFamily="18" charset="0"/>
              </a:rPr>
              <a:t>)</a:t>
            </a:r>
            <a:endParaRPr lang="en-AU" altLang="en-US" sz="2000" dirty="0">
              <a:latin typeface="Times New Roman" pitchFamily="18" charset="0"/>
            </a:endParaRPr>
          </a:p>
          <a:p>
            <a:pPr lvl="0" eaLnBrk="1" hangingPunct="1">
              <a:buNone/>
            </a:pPr>
            <a:endParaRPr lang="en-AU" altLang="en-US" sz="800" dirty="0">
              <a:latin typeface="Times New Roman" pitchFamily="18" charset="0"/>
            </a:endParaRPr>
          </a:p>
          <a:p>
            <a:pPr lvl="1" eaLnBrk="1" hangingPunct="1"/>
            <a:r>
              <a:rPr lang="sr-Latn-RS" altLang="en-US" dirty="0">
                <a:latin typeface="Times New Roman" pitchFamily="18" charset="0"/>
              </a:rPr>
              <a:t>dilat</a:t>
            </a:r>
            <a:r>
              <a:rPr lang="en" altLang="en-US" dirty="0">
                <a:latin typeface="Times New Roman" pitchFamily="18" charset="0"/>
              </a:rPr>
              <a:t>ed stomach, increased peristalsis</a:t>
            </a:r>
            <a:endParaRPr lang="en-AU" altLang="en-US" dirty="0">
              <a:latin typeface="Times New Roman" pitchFamily="18" charset="0"/>
            </a:endParaRPr>
          </a:p>
          <a:p>
            <a:pPr lvl="1" eaLnBrk="1" hangingPunct="1"/>
            <a:r>
              <a:rPr lang="en" altLang="en-US" dirty="0">
                <a:latin typeface="Times New Roman" pitchFamily="18" charset="0"/>
              </a:rPr>
              <a:t>contrast evacuation is delayed (longer than 4 hours)</a:t>
            </a:r>
            <a:endParaRPr lang="en-AU" altLang="en-US" dirty="0">
              <a:latin typeface="Times New Roman" pitchFamily="18" charset="0"/>
            </a:endParaRPr>
          </a:p>
          <a:p>
            <a:pPr lvl="1" eaLnBrk="1" hangingPunct="1"/>
            <a:r>
              <a:rPr lang="en" altLang="en-US" dirty="0">
                <a:latin typeface="Times New Roman" pitchFamily="18" charset="0"/>
              </a:rPr>
              <a:t>sure sign </a:t>
            </a:r>
            <a:r>
              <a:rPr lang="en" altLang="en-US" dirty="0">
                <a:latin typeface="Times New Roman" pitchFamily="18" charset="0"/>
                <a:sym typeface="Symbol" pitchFamily="18" charset="2"/>
              </a:rPr>
              <a:t> </a:t>
            </a:r>
            <a:r>
              <a:rPr lang="en" altLang="en-US" dirty="0">
                <a:latin typeface="Times New Roman" pitchFamily="18" charset="0"/>
              </a:rPr>
              <a:t>elongated, very narrow pyloric canal ("</a:t>
            </a:r>
            <a:r>
              <a:rPr lang="en" altLang="en-US" dirty="0" smtClean="0">
                <a:latin typeface="Times New Roman" pitchFamily="18" charset="0"/>
              </a:rPr>
              <a:t>Duhamel </a:t>
            </a:r>
            <a:r>
              <a:rPr lang="en" altLang="en-US" dirty="0">
                <a:latin typeface="Times New Roman" pitchFamily="18" charset="0"/>
              </a:rPr>
              <a:t>tip ")</a:t>
            </a:r>
          </a:p>
        </p:txBody>
      </p:sp>
      <p:pic>
        <p:nvPicPr>
          <p:cNvPr id="5" name="Content Placeholder 4" descr="Slika47 - hipstenpil - Ro"/>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1295400" y="3429000"/>
            <a:ext cx="2667000" cy="2889250"/>
          </a:xfrm>
          <a:noFill/>
        </p:spPr>
      </p:pic>
      <p:pic>
        <p:nvPicPr>
          <p:cNvPr id="6" name="Picture 7" descr="Slika47 - hipstenpil - Ro2"/>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4723249" y="3429000"/>
            <a:ext cx="3511200" cy="2895600"/>
          </a:xfrm>
          <a:noFill/>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p:cNvSpPr>
          <p:nvPr>
            <p:ph type="body" idx="1"/>
          </p:nvPr>
        </p:nvSpPr>
        <p:spPr>
          <a:xfrm>
            <a:off x="457200" y="549275"/>
            <a:ext cx="8229600" cy="597535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marL="609600" lvl="0" indent="-609600" eaLnBrk="1" hangingPunct="1">
              <a:buNone/>
            </a:pPr>
            <a:r>
              <a:rPr lang="en" altLang="en-US" dirty="0">
                <a:solidFill>
                  <a:srgbClr val="FF0000"/>
                </a:solidFill>
                <a:latin typeface="Times New Roman" pitchFamily="18" charset="0"/>
              </a:rPr>
              <a:t>DIFFERENTIAL DIAGNOSIS</a:t>
            </a:r>
            <a:r>
              <a:rPr lang="en" altLang="en-US" dirty="0">
                <a:latin typeface="Times New Roman" pitchFamily="18" charset="0"/>
              </a:rPr>
              <a:t> </a:t>
            </a:r>
            <a:endParaRPr lang="en-AU" altLang="en-US" dirty="0">
              <a:latin typeface="Times New Roman" pitchFamily="18" charset="0"/>
            </a:endParaRPr>
          </a:p>
          <a:p>
            <a:pPr marL="609600" lvl="0" indent="-609600" eaLnBrk="1" hangingPunct="1">
              <a:buNone/>
            </a:pPr>
            <a:endParaRPr lang="en-AU" altLang="en-US" sz="1400" dirty="0">
              <a:latin typeface="Times New Roman" pitchFamily="18" charset="0"/>
            </a:endParaRPr>
          </a:p>
          <a:p>
            <a:pPr marL="609600" lvl="0" indent="-609600" eaLnBrk="1" hangingPunct="1"/>
            <a:r>
              <a:rPr lang="en" altLang="en-US" dirty="0">
                <a:latin typeface="Times New Roman" pitchFamily="18" charset="0"/>
              </a:rPr>
              <a:t>pylorospasm</a:t>
            </a:r>
            <a:endParaRPr lang="en-AU" altLang="en-US" dirty="0">
              <a:latin typeface="Times New Roman" pitchFamily="18" charset="0"/>
            </a:endParaRPr>
          </a:p>
          <a:p>
            <a:pPr marL="609600" lvl="0" indent="-609600" eaLnBrk="1" hangingPunct="1"/>
            <a:r>
              <a:rPr lang="sr-Latn-RS" altLang="en-US" dirty="0" smtClean="0">
                <a:latin typeface="Times New Roman" pitchFamily="18" charset="0"/>
              </a:rPr>
              <a:t>a</a:t>
            </a:r>
            <a:r>
              <a:rPr lang="en" altLang="en-US" dirty="0" smtClean="0">
                <a:latin typeface="Times New Roman" pitchFamily="18" charset="0"/>
              </a:rPr>
              <a:t>chalasia </a:t>
            </a:r>
            <a:r>
              <a:rPr lang="en" altLang="en-US" dirty="0">
                <a:latin typeface="Times New Roman" pitchFamily="18" charset="0"/>
              </a:rPr>
              <a:t>and hiatus hernia</a:t>
            </a:r>
            <a:endParaRPr lang="en-AU" altLang="en-US" dirty="0">
              <a:latin typeface="Times New Roman" pitchFamily="18" charset="0"/>
            </a:endParaRPr>
          </a:p>
          <a:p>
            <a:pPr marL="609600" lvl="0" indent="-609600" eaLnBrk="1" hangingPunct="1"/>
            <a:r>
              <a:rPr lang="en" altLang="en-US" dirty="0">
                <a:latin typeface="Times New Roman" pitchFamily="18" charset="0"/>
              </a:rPr>
              <a:t>duodenal obstruction (stenosis)</a:t>
            </a:r>
            <a:endParaRPr lang="en-AU" altLang="en-US" dirty="0">
              <a:latin typeface="Times New Roman" pitchFamily="18" charset="0"/>
            </a:endParaRPr>
          </a:p>
          <a:p>
            <a:pPr marL="609600" lvl="0" indent="-609600" eaLnBrk="1" hangingPunct="1"/>
            <a:r>
              <a:rPr lang="en" altLang="en-US" dirty="0" smtClean="0">
                <a:latin typeface="Times New Roman" pitchFamily="18" charset="0"/>
              </a:rPr>
              <a:t>Ladd’s </a:t>
            </a:r>
            <a:r>
              <a:rPr lang="en" altLang="en-US" dirty="0">
                <a:latin typeface="Times New Roman" pitchFamily="18" charset="0"/>
              </a:rPr>
              <a:t>syndrome</a:t>
            </a:r>
            <a:endParaRPr lang="en-AU" altLang="en-US" dirty="0">
              <a:latin typeface="Times New Roman" pitchFamily="18" charset="0"/>
            </a:endParaRPr>
          </a:p>
          <a:p>
            <a:pPr marL="609600" lvl="0" indent="-609600" eaLnBrk="1" hangingPunct="1"/>
            <a:r>
              <a:rPr lang="en" altLang="en-US" dirty="0">
                <a:latin typeface="Times New Roman" pitchFamily="18" charset="0"/>
              </a:rPr>
              <a:t>annular pancreas</a:t>
            </a:r>
            <a:endParaRPr lang="en-AU" altLang="en-US" dirty="0">
              <a:latin typeface="Times New Roman" pitchFamily="18" charset="0"/>
            </a:endParaRPr>
          </a:p>
          <a:p>
            <a:pPr marL="609600" lvl="0" indent="-609600" eaLnBrk="1" hangingPunct="1"/>
            <a:r>
              <a:rPr lang="en" altLang="en-US" dirty="0">
                <a:latin typeface="Times New Roman" pitchFamily="18" charset="0"/>
              </a:rPr>
              <a:t>gastroenteritis</a:t>
            </a:r>
            <a:endParaRPr lang="en-AU" altLang="en-US" dirty="0">
              <a:latin typeface="Times New Roman" pitchFamily="18" charset="0"/>
            </a:endParaRPr>
          </a:p>
          <a:p>
            <a:pPr marL="609600" lvl="0" indent="-609600" eaLnBrk="1" hangingPunct="1"/>
            <a:r>
              <a:rPr lang="en" altLang="en-US" dirty="0">
                <a:latin typeface="Times New Roman" pitchFamily="18" charset="0"/>
              </a:rPr>
              <a:t>adrenal insufficiency</a:t>
            </a:r>
            <a:endParaRPr lang="en-AU" altLang="en-US" dirty="0">
              <a:latin typeface="Times New Roman" pitchFamily="18" charset="0"/>
            </a:endParaRPr>
          </a:p>
          <a:p>
            <a:pPr marL="609600" lvl="0" indent="-609600" eaLnBrk="1" hangingPunct="1"/>
            <a:r>
              <a:rPr lang="en" altLang="en-US" dirty="0">
                <a:latin typeface="Times New Roman" pitchFamily="18" charset="0"/>
              </a:rPr>
              <a:t>subdural hematoma</a:t>
            </a:r>
            <a:endParaRPr lang="en-AU" altLang="en-US" dirty="0">
              <a:latin typeface="Times New Roman" pitchFamily="18"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eaLnBrk="1" hangingPunct="1"/>
            <a:r>
              <a:rPr lang="en" altLang="en-US" sz="2800" b="1" dirty="0">
                <a:solidFill>
                  <a:schemeClr val="tx1"/>
                </a:solidFill>
                <a:latin typeface="Times New Roman" pitchFamily="18" charset="0"/>
              </a:rPr>
              <a:t>CONGENITAL </a:t>
            </a:r>
            <a:r>
              <a:rPr lang="en" altLang="en-US" sz="2800" b="1" dirty="0" smtClean="0">
                <a:solidFill>
                  <a:schemeClr val="tx1"/>
                </a:solidFill>
                <a:latin typeface="Times New Roman" pitchFamily="18" charset="0"/>
              </a:rPr>
              <a:t>ESOPHAGEAL ATRESIA (CEA) </a:t>
            </a:r>
            <a:r>
              <a:rPr lang="en" altLang="en-US" sz="2800" b="1" dirty="0">
                <a:solidFill>
                  <a:schemeClr val="tx1"/>
                </a:solidFill>
                <a:latin typeface="Times New Roman" pitchFamily="18" charset="0"/>
              </a:rPr>
              <a:t>and </a:t>
            </a:r>
            <a:r>
              <a:rPr lang="sl-SI" altLang="en-US" sz="2800" dirty="0">
                <a:solidFill>
                  <a:schemeClr val="tx1"/>
                </a:solidFill>
                <a:latin typeface="Times New Roman" pitchFamily="18" charset="0"/>
              </a:rPr>
              <a:t/>
            </a:r>
            <a:br>
              <a:rPr lang="sl-SI" altLang="en-US" sz="2800" dirty="0">
                <a:solidFill>
                  <a:schemeClr val="tx1"/>
                </a:solidFill>
                <a:latin typeface="Times New Roman" pitchFamily="18" charset="0"/>
              </a:rPr>
            </a:br>
            <a:r>
              <a:rPr lang="en" altLang="en-US" sz="2800" b="1" dirty="0" smtClean="0">
                <a:solidFill>
                  <a:schemeClr val="tx1"/>
                </a:solidFill>
                <a:latin typeface="Times New Roman" pitchFamily="18" charset="0"/>
              </a:rPr>
              <a:t>TRACHEOESOPHAGEAL </a:t>
            </a:r>
            <a:r>
              <a:rPr lang="en" altLang="en-US" sz="2800" b="1" dirty="0">
                <a:solidFill>
                  <a:schemeClr val="tx1"/>
                </a:solidFill>
                <a:latin typeface="Times New Roman" pitchFamily="18" charset="0"/>
              </a:rPr>
              <a:t>FISTULA</a:t>
            </a:r>
            <a:r>
              <a:rPr sz="4000" dirty="0"/>
              <a:t> </a:t>
            </a:r>
          </a:p>
        </p:txBody>
      </p:sp>
      <p:sp>
        <p:nvSpPr>
          <p:cNvPr id="4099" name="Rectangle 3"/>
          <p:cNvSpPr>
            <a:spLocks noGrp="1"/>
          </p:cNvSpPr>
          <p:nvPr>
            <p:ph type="body" idx="1"/>
          </p:nvPr>
        </p:nvSpPr>
        <p:spPr>
          <a:xfrm>
            <a:off x="457200" y="1600200"/>
            <a:ext cx="8229600" cy="452596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eaLnBrk="1" hangingPunct="1">
              <a:buNone/>
            </a:pPr>
            <a:r>
              <a:rPr lang="en" altLang="en-US" sz="2400" dirty="0">
                <a:solidFill>
                  <a:srgbClr val="FF0000"/>
                </a:solidFill>
                <a:latin typeface="Times New Roman" pitchFamily="18" charset="0"/>
              </a:rPr>
              <a:t>Definition</a:t>
            </a:r>
            <a:endParaRPr lang="sr-Latn-CS" altLang="en-US" sz="2400" i="1" dirty="0">
              <a:solidFill>
                <a:srgbClr val="FF0000"/>
              </a:solidFill>
              <a:latin typeface="Times New Roman" pitchFamily="18" charset="0"/>
            </a:endParaRPr>
          </a:p>
          <a:p>
            <a:pPr lvl="0" eaLnBrk="1" hangingPunct="1">
              <a:buNone/>
            </a:pPr>
            <a:r>
              <a:rPr lang="en" altLang="en-US" sz="2400" dirty="0">
                <a:latin typeface="Times New Roman" pitchFamily="18" charset="0"/>
              </a:rPr>
              <a:t>CEA</a:t>
            </a:r>
            <a:r>
              <a:rPr lang="en" altLang="en-US" sz="2400" b="1" dirty="0">
                <a:latin typeface="Times New Roman" pitchFamily="18" charset="0"/>
              </a:rPr>
              <a:t> </a:t>
            </a:r>
            <a:r>
              <a:rPr lang="en" altLang="en-US" sz="2400" dirty="0" smtClean="0">
                <a:latin typeface="Times New Roman" pitchFamily="18" charset="0"/>
              </a:rPr>
              <a:t>is </a:t>
            </a:r>
            <a:r>
              <a:rPr lang="en" altLang="en-US" sz="2400" dirty="0">
                <a:latin typeface="Times New Roman" pitchFamily="18" charset="0"/>
              </a:rPr>
              <a:t>an abnormality in the development of the esophagus (foregut of the embryo), which causes </a:t>
            </a:r>
            <a:r>
              <a:rPr lang="en" altLang="en-US" sz="2400" dirty="0" smtClean="0">
                <a:latin typeface="Times New Roman" pitchFamily="18" charset="0"/>
              </a:rPr>
              <a:t>esophageal obstruction </a:t>
            </a:r>
            <a:r>
              <a:rPr lang="en" altLang="en-US" sz="2400" dirty="0">
                <a:latin typeface="Times New Roman" pitchFamily="18" charset="0"/>
              </a:rPr>
              <a:t>with secondary complications </a:t>
            </a:r>
            <a:r>
              <a:rPr lang="en" altLang="en-US" sz="2400" dirty="0" smtClean="0">
                <a:latin typeface="Times New Roman" pitchFamily="18" charset="0"/>
              </a:rPr>
              <a:t>on respiratory </a:t>
            </a:r>
            <a:r>
              <a:rPr lang="en" altLang="en-US" sz="2400" dirty="0">
                <a:latin typeface="Times New Roman" pitchFamily="18" charset="0"/>
              </a:rPr>
              <a:t>tract.</a:t>
            </a:r>
            <a:endParaRPr lang="en-AU" altLang="en-US" sz="2400" dirty="0">
              <a:latin typeface="Times New Roman" pitchFamily="18" charset="0"/>
            </a:endParaRPr>
          </a:p>
          <a:p>
            <a:pPr lvl="0" eaLnBrk="1" hangingPunct="1">
              <a:buNone/>
            </a:pPr>
            <a:r>
              <a:rPr lang="en" altLang="en-US" sz="2400" u="sng" dirty="0">
                <a:latin typeface="Times New Roman" pitchFamily="18" charset="0"/>
              </a:rPr>
              <a:t>Anatomical discontinuity of the esophagus</a:t>
            </a:r>
            <a:endParaRPr lang="en-AU" altLang="en-US" sz="2400" u="sng" dirty="0">
              <a:latin typeface="Times New Roman" pitchFamily="18" charset="0"/>
            </a:endParaRPr>
          </a:p>
          <a:p>
            <a:pPr lvl="0" eaLnBrk="1" hangingPunct="1">
              <a:buNone/>
            </a:pPr>
            <a:r>
              <a:rPr lang="en" altLang="en-US" sz="2400" u="sng" dirty="0">
                <a:latin typeface="Times New Roman" pitchFamily="18" charset="0"/>
              </a:rPr>
              <a:t>With or without communication with the trachea</a:t>
            </a:r>
            <a:endParaRPr lang="en-AU" altLang="en-US" sz="2400" u="sng" dirty="0">
              <a:latin typeface="Times New Roman" pitchFamily="18" charset="0"/>
            </a:endParaRPr>
          </a:p>
          <a:p>
            <a:pPr lvl="0" eaLnBrk="1" hangingPunct="1">
              <a:buNone/>
            </a:pPr>
            <a:endParaRPr lang="en" altLang="en-US" sz="2400" dirty="0" smtClean="0">
              <a:solidFill>
                <a:srgbClr val="FF0000"/>
              </a:solidFill>
              <a:latin typeface="Times New Roman" pitchFamily="18" charset="0"/>
            </a:endParaRPr>
          </a:p>
          <a:p>
            <a:pPr lvl="0" eaLnBrk="1" hangingPunct="1">
              <a:buNone/>
            </a:pPr>
            <a:r>
              <a:rPr lang="en" altLang="en-US" sz="2400" dirty="0" smtClean="0">
                <a:solidFill>
                  <a:srgbClr val="FF0000"/>
                </a:solidFill>
                <a:latin typeface="Times New Roman" pitchFamily="18" charset="0"/>
              </a:rPr>
              <a:t>Frequency </a:t>
            </a:r>
            <a:r>
              <a:rPr lang="en" altLang="en-US" sz="2400" dirty="0">
                <a:latin typeface="Times New Roman" pitchFamily="18" charset="0"/>
              </a:rPr>
              <a:t>:</a:t>
            </a:r>
            <a:r>
              <a:rPr lang="en" altLang="en-US" sz="2400" i="1" dirty="0">
                <a:latin typeface="Times New Roman" pitchFamily="18" charset="0"/>
              </a:rPr>
              <a:t> </a:t>
            </a:r>
            <a:r>
              <a:rPr lang="en" altLang="en-US" sz="2400" dirty="0">
                <a:latin typeface="Times New Roman" pitchFamily="18" charset="0"/>
              </a:rPr>
              <a:t>1:4500 newborns</a:t>
            </a:r>
            <a:endParaRPr lang="en-AU" altLang="en-US" sz="2400" u="sng" dirty="0">
              <a:latin typeface="Times New Roman" pitchFamily="18" charset="0"/>
            </a:endParaRPr>
          </a:p>
          <a:p>
            <a:pPr lvl="0" eaLnBrk="1" hangingPunct="1">
              <a:buNone/>
            </a:pPr>
            <a:endParaRPr lang="en" altLang="en-US" sz="2400" dirty="0" smtClean="0">
              <a:solidFill>
                <a:srgbClr val="FF0000"/>
              </a:solidFill>
              <a:latin typeface="Times New Roman" pitchFamily="18" charset="0"/>
            </a:endParaRPr>
          </a:p>
          <a:p>
            <a:pPr lvl="0" eaLnBrk="1" hangingPunct="1">
              <a:buNone/>
            </a:pPr>
            <a:r>
              <a:rPr lang="en" altLang="en-US" sz="2400" dirty="0" smtClean="0">
                <a:solidFill>
                  <a:srgbClr val="FF0000"/>
                </a:solidFill>
                <a:latin typeface="Times New Roman" pitchFamily="18" charset="0"/>
              </a:rPr>
              <a:t>Etiopathogenesis </a:t>
            </a:r>
            <a:r>
              <a:rPr lang="en" altLang="en-US" sz="2400" dirty="0">
                <a:latin typeface="Times New Roman" pitchFamily="18" charset="0"/>
              </a:rPr>
              <a:t>:</a:t>
            </a:r>
            <a:r>
              <a:rPr lang="en" altLang="en-US" sz="2400" i="1" dirty="0">
                <a:latin typeface="Times New Roman" pitchFamily="18" charset="0"/>
              </a:rPr>
              <a:t>  </a:t>
            </a:r>
            <a:r>
              <a:rPr lang="en" altLang="en-US" sz="2400" dirty="0">
                <a:latin typeface="Times New Roman" pitchFamily="18" charset="0"/>
              </a:rPr>
              <a:t>dysgenesis (from the 3rd to the 6th week of gestation) - with the participation of several factors</a:t>
            </a:r>
            <a:endParaRPr lang="en-AU" altLang="en-US" sz="2400" dirty="0">
              <a:latin typeface="Times New Roman" pitchFamily="18"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body" sz="half" idx="1"/>
          </p:nvPr>
        </p:nvSpPr>
        <p:spPr>
          <a:xfrm>
            <a:off x="250825" y="404813"/>
            <a:ext cx="6553200" cy="6119812"/>
          </a:xfrm>
          <a:prstGeom prst="rect">
            <a:avLst/>
          </a:prstGeom>
        </p:spPr>
        <p:txBody>
          <a:bodyPr vert="horz" wrap="square" lIns="91440" tIns="45720" rIns="91440" bIns="45720" numCol="1" anchor="t" anchorCtr="0" compatLnSpc="1">
            <a:prstTxWarp prst="textNoShape">
              <a:avLst/>
            </a:prstTxWarp>
          </a:bodyPr>
          <a:lstStyle/>
          <a:p>
            <a:pPr marL="533400" marR="0" lvl="0" indent="-533400" algn="ctr" defTabSz="914400" rtl="0" eaLnBrk="1" fontAlgn="base" latinLnBrk="0" hangingPunct="1">
              <a:lnSpc>
                <a:spcPct val="90000"/>
              </a:lnSpc>
              <a:spcBef>
                <a:spcPct val="20000"/>
              </a:spcBef>
              <a:spcAft>
                <a:spcPct val="0"/>
              </a:spcAft>
              <a:buClrTx/>
              <a:buSzTx/>
              <a:buFontTx/>
              <a:buNone/>
              <a:defRPr/>
            </a:pPr>
            <a:r>
              <a:rPr kumimoji="0" lang="sr-Latn-RS" sz="2800" b="0" i="0" u="none" strike="noStrike" kern="0" cap="none" spc="0" normalizeH="0" baseline="0" noProof="0" dirty="0" smtClean="0">
                <a:ln>
                  <a:noFill/>
                </a:ln>
                <a:solidFill>
                  <a:srgbClr val="FF0000"/>
                </a:solidFill>
                <a:effectLst/>
                <a:uLnTx/>
                <a:uFillTx/>
                <a:latin typeface="Times New Roman" pitchFamily="18" charset="0"/>
                <a:ea typeface="+mn-ea"/>
                <a:cs typeface="+mn-cs"/>
              </a:rPr>
              <a:t>                             </a:t>
            </a:r>
            <a:r>
              <a:rPr kumimoji="0" lang="en" sz="2800" b="0" i="0" u="none" strike="noStrike" kern="0" cap="none" spc="0" normalizeH="0" baseline="0" noProof="0" dirty="0" smtClean="0">
                <a:ln>
                  <a:noFill/>
                </a:ln>
                <a:solidFill>
                  <a:srgbClr val="FF0000"/>
                </a:solidFill>
                <a:effectLst/>
                <a:uLnTx/>
                <a:uFillTx/>
                <a:latin typeface="Times New Roman" pitchFamily="18" charset="0"/>
                <a:ea typeface="+mn-ea"/>
                <a:cs typeface="+mn-cs"/>
              </a:rPr>
              <a:t>TREATMENT </a:t>
            </a:r>
            <a:r>
              <a:rPr kumimoji="0" lang="en" sz="2800" b="0" i="1" u="none" strike="noStrike" kern="0" cap="none" spc="0" normalizeH="0" baseline="0" noProof="0" dirty="0" smtClean="0">
                <a:ln>
                  <a:noFill/>
                </a:ln>
                <a:solidFill>
                  <a:schemeClr val="tx1"/>
                </a:solidFill>
                <a:effectLst/>
                <a:uLnTx/>
                <a:uFillTx/>
                <a:latin typeface="Times New Roman" pitchFamily="18" charset="0"/>
                <a:ea typeface="+mn-ea"/>
                <a:cs typeface="+mn-cs"/>
              </a:rPr>
              <a:t> </a:t>
            </a:r>
            <a:endParaRPr kumimoji="0" lang="sr-Cyrl-RS" sz="2800" b="0" i="1" u="none" strike="noStrike" kern="0" cap="none" spc="0" normalizeH="0" baseline="0" noProof="0" dirty="0" smtClean="0">
              <a:ln>
                <a:noFill/>
              </a:ln>
              <a:solidFill>
                <a:schemeClr val="tx1"/>
              </a:solidFill>
              <a:effectLst/>
              <a:uLnTx/>
              <a:uFillTx/>
              <a:latin typeface="Times New Roman" pitchFamily="18" charset="0"/>
              <a:ea typeface="+mn-ea"/>
              <a:cs typeface="+mn-cs"/>
            </a:endParaRPr>
          </a:p>
          <a:p>
            <a:pPr marL="533400" marR="0" lvl="0" indent="-533400" algn="l" defTabSz="914400" rtl="0" eaLnBrk="1" fontAlgn="base" latinLnBrk="0" hangingPunct="1">
              <a:lnSpc>
                <a:spcPct val="90000"/>
              </a:lnSpc>
              <a:spcBef>
                <a:spcPct val="20000"/>
              </a:spcBef>
              <a:spcAft>
                <a:spcPct val="0"/>
              </a:spcAft>
              <a:buClrTx/>
              <a:buSzTx/>
              <a:buFontTx/>
              <a:buNone/>
              <a:defRPr/>
            </a:pPr>
            <a:r>
              <a:rPr kumimoji="0" lang="sr-Latn-RS" sz="2800" b="0" u="none" strike="noStrike" kern="0" cap="none" spc="0" normalizeH="0" baseline="0" noProof="0" dirty="0" smtClean="0">
                <a:ln>
                  <a:noFill/>
                </a:ln>
                <a:solidFill>
                  <a:schemeClr val="accent6">
                    <a:lumMod val="60000"/>
                    <a:lumOff val="40000"/>
                  </a:schemeClr>
                </a:solidFill>
                <a:effectLst/>
                <a:uLnTx/>
                <a:uFillTx/>
                <a:latin typeface="Times New Roman" pitchFamily="18" charset="0"/>
                <a:ea typeface="+mn-ea"/>
                <a:cs typeface="+mn-cs"/>
              </a:rPr>
              <a:t>	</a:t>
            </a:r>
          </a:p>
          <a:p>
            <a:pPr marL="533400" marR="0" lvl="0" indent="-533400" algn="l" defTabSz="914400" rtl="0" eaLnBrk="1" fontAlgn="base" latinLnBrk="0" hangingPunct="1">
              <a:lnSpc>
                <a:spcPct val="90000"/>
              </a:lnSpc>
              <a:spcBef>
                <a:spcPct val="20000"/>
              </a:spcBef>
              <a:spcAft>
                <a:spcPct val="0"/>
              </a:spcAft>
              <a:buClrTx/>
              <a:buSzTx/>
              <a:buFontTx/>
              <a:buNone/>
              <a:defRPr/>
            </a:pPr>
            <a:r>
              <a:rPr kumimoji="0" lang="sr-Latn-RS" sz="2400" b="0" u="none" strike="noStrike" kern="0" cap="none" spc="0" normalizeH="0" baseline="0" noProof="0" dirty="0" smtClean="0">
                <a:ln>
                  <a:noFill/>
                </a:ln>
                <a:solidFill>
                  <a:schemeClr val="accent6">
                    <a:lumMod val="60000"/>
                    <a:lumOff val="40000"/>
                  </a:schemeClr>
                </a:solidFill>
                <a:effectLst/>
                <a:uLnTx/>
                <a:uFillTx/>
                <a:latin typeface="Times New Roman" pitchFamily="18" charset="0"/>
              </a:rPr>
              <a:t>	</a:t>
            </a:r>
            <a:r>
              <a:rPr kumimoji="0" lang="en" sz="2400" b="0" u="none" strike="noStrike" kern="0" cap="none" spc="0" normalizeH="0" baseline="0" noProof="0" dirty="0" smtClean="0">
                <a:ln>
                  <a:noFill/>
                </a:ln>
                <a:solidFill>
                  <a:schemeClr val="accent6">
                    <a:lumMod val="60000"/>
                    <a:lumOff val="40000"/>
                  </a:schemeClr>
                </a:solidFill>
                <a:effectLst/>
                <a:uLnTx/>
                <a:uFillTx/>
                <a:latin typeface="Times New Roman" pitchFamily="18" charset="0"/>
              </a:rPr>
              <a:t>1. </a:t>
            </a:r>
            <a:r>
              <a:rPr lang="sr-Latn-RS" sz="2400" dirty="0">
                <a:solidFill>
                  <a:schemeClr val="accent6">
                    <a:lumMod val="60000"/>
                    <a:lumOff val="40000"/>
                  </a:schemeClr>
                </a:solidFill>
                <a:latin typeface="Times New Roman" pitchFamily="18" charset="0"/>
              </a:rPr>
              <a:t>O</a:t>
            </a:r>
            <a:r>
              <a:rPr kumimoji="0" lang="en" sz="2400" b="0" i="0" u="none" strike="noStrike" kern="0" cap="none" spc="0" normalizeH="0" baseline="0" noProof="0" dirty="0" smtClean="0">
                <a:ln>
                  <a:noFill/>
                </a:ln>
                <a:solidFill>
                  <a:schemeClr val="accent6">
                    <a:lumMod val="60000"/>
                    <a:lumOff val="40000"/>
                  </a:schemeClr>
                </a:solidFill>
                <a:effectLst/>
                <a:uLnTx/>
                <a:uFillTx/>
                <a:latin typeface="Times New Roman" pitchFamily="18" charset="0"/>
              </a:rPr>
              <a:t>perati</a:t>
            </a:r>
            <a:r>
              <a:rPr kumimoji="0" lang="sr-Latn-RS" sz="2400" b="0" i="0" u="none" strike="noStrike" kern="0" cap="none" spc="0" normalizeH="0" baseline="0" noProof="0" dirty="0" smtClean="0">
                <a:ln>
                  <a:noFill/>
                </a:ln>
                <a:solidFill>
                  <a:schemeClr val="accent6">
                    <a:lumMod val="60000"/>
                    <a:lumOff val="40000"/>
                  </a:schemeClr>
                </a:solidFill>
                <a:effectLst/>
                <a:uLnTx/>
                <a:uFillTx/>
                <a:latin typeface="Times New Roman" pitchFamily="18" charset="0"/>
              </a:rPr>
              <a:t>ve</a:t>
            </a:r>
            <a:endParaRPr kumimoji="0" lang="en" sz="2400" b="0" i="0" u="none" strike="noStrike" kern="0" cap="none" spc="0" normalizeH="0" baseline="0" noProof="0" dirty="0" smtClean="0">
              <a:ln>
                <a:noFill/>
              </a:ln>
              <a:solidFill>
                <a:schemeClr val="accent6">
                  <a:lumMod val="60000"/>
                  <a:lumOff val="40000"/>
                </a:schemeClr>
              </a:solidFill>
              <a:effectLst/>
              <a:uLnTx/>
              <a:uFillTx/>
              <a:latin typeface="Times New Roman" pitchFamily="18" charset="0"/>
            </a:endParaRPr>
          </a:p>
          <a:p>
            <a:pPr marL="533400" marR="0" lvl="0" indent="-533400" algn="l" defTabSz="914400" rtl="0" eaLnBrk="1" fontAlgn="base" latinLnBrk="0" hangingPunct="1">
              <a:lnSpc>
                <a:spcPct val="90000"/>
              </a:lnSpc>
              <a:spcBef>
                <a:spcPct val="20000"/>
              </a:spcBef>
              <a:spcAft>
                <a:spcPct val="0"/>
              </a:spcAft>
              <a:buClrTx/>
              <a:buSzTx/>
              <a:buFontTx/>
              <a:buNone/>
              <a:defRPr/>
            </a:pPr>
            <a:r>
              <a:rPr kumimoji="0" lang="en" sz="2000" b="0" i="0" u="none" strike="noStrike" kern="0" cap="none" spc="0" normalizeH="0" baseline="0" noProof="0" dirty="0" smtClean="0">
                <a:ln>
                  <a:noFill/>
                </a:ln>
                <a:solidFill>
                  <a:schemeClr val="tx1"/>
                </a:solidFill>
                <a:effectLst/>
                <a:uLnTx/>
                <a:uFillTx/>
                <a:latin typeface="Times New Roman" pitchFamily="18" charset="0"/>
              </a:rPr>
              <a:t>    </a:t>
            </a:r>
            <a:r>
              <a:rPr kumimoji="0" lang="en" sz="2000" b="0" i="0" u="none" strike="noStrike" kern="0" cap="none" spc="0" normalizeH="0" baseline="0" noProof="0" dirty="0" smtClean="0">
                <a:ln>
                  <a:noFill/>
                </a:ln>
                <a:solidFill>
                  <a:schemeClr val="tx1"/>
                </a:solidFill>
                <a:effectLst/>
                <a:uLnTx/>
                <a:uFillTx/>
                <a:latin typeface="Times New Roman" pitchFamily="18" charset="0"/>
                <a:sym typeface="Symbol" pitchFamily="18" charset="2"/>
              </a:rPr>
              <a:t> </a:t>
            </a:r>
            <a:r>
              <a:rPr kumimoji="0" lang="en" sz="2000" b="1" i="0" u="none" strike="noStrike" kern="0" cap="none" spc="0" normalizeH="0" baseline="0" noProof="0" dirty="0" smtClean="0">
                <a:ln>
                  <a:noFill/>
                </a:ln>
                <a:solidFill>
                  <a:schemeClr val="tx1"/>
                </a:solidFill>
                <a:effectLst/>
                <a:uLnTx/>
                <a:uFillTx/>
                <a:latin typeface="Times New Roman" pitchFamily="18" charset="0"/>
              </a:rPr>
              <a:t>extramucosal pyloromyotomy</a:t>
            </a:r>
            <a:endParaRPr kumimoji="0" lang="en-AU" sz="2000" b="1" i="0" u="none" strike="noStrike" kern="0" cap="none" spc="0" normalizeH="0" baseline="0" noProof="0" dirty="0" smtClean="0">
              <a:ln>
                <a:noFill/>
              </a:ln>
              <a:solidFill>
                <a:schemeClr val="tx1"/>
              </a:solidFill>
              <a:effectLst/>
              <a:uLnTx/>
              <a:uFillTx/>
              <a:latin typeface="Times New Roman" pitchFamily="18" charset="0"/>
            </a:endParaRPr>
          </a:p>
          <a:p>
            <a:pPr marL="533400" marR="0" lvl="0" indent="-533400" algn="l" defTabSz="914400" rtl="0" eaLnBrk="1" fontAlgn="base" latinLnBrk="0" hangingPunct="1">
              <a:lnSpc>
                <a:spcPct val="90000"/>
              </a:lnSpc>
              <a:spcBef>
                <a:spcPct val="20000"/>
              </a:spcBef>
              <a:spcAft>
                <a:spcPct val="0"/>
              </a:spcAft>
              <a:buClrTx/>
              <a:buSzTx/>
              <a:buFontTx/>
              <a:buNone/>
              <a:defRPr/>
            </a:pPr>
            <a:r>
              <a:rPr kumimoji="0" lang="en" sz="2000" b="0" i="0" u="none" strike="noStrike" kern="0" cap="none" spc="0" normalizeH="0" baseline="0" noProof="0" dirty="0" smtClean="0">
                <a:ln>
                  <a:noFill/>
                </a:ln>
                <a:solidFill>
                  <a:schemeClr val="tx1"/>
                </a:solidFill>
                <a:effectLst/>
                <a:uLnTx/>
                <a:uFillTx/>
                <a:latin typeface="Times New Roman" pitchFamily="18" charset="0"/>
              </a:rPr>
              <a:t>(Ramstedt - 1912)</a:t>
            </a:r>
          </a:p>
          <a:p>
            <a:pPr marL="914400" marR="0" lvl="1" indent="-457200" algn="l" defTabSz="914400" rtl="0" eaLnBrk="1" fontAlgn="base" latinLnBrk="0" hangingPunct="1">
              <a:lnSpc>
                <a:spcPct val="90000"/>
              </a:lnSpc>
              <a:spcBef>
                <a:spcPct val="20000"/>
              </a:spcBef>
              <a:spcAft>
                <a:spcPct val="0"/>
              </a:spcAft>
              <a:buClrTx/>
              <a:buSzTx/>
              <a:buFontTx/>
              <a:buChar char="–"/>
              <a:defRPr/>
            </a:pPr>
            <a:r>
              <a:rPr kumimoji="0" lang="en" sz="2000" b="0" i="0" u="none" strike="noStrike" kern="0" cap="none" spc="0" normalizeH="0" baseline="0" noProof="0" dirty="0" smtClean="0">
                <a:ln>
                  <a:noFill/>
                </a:ln>
                <a:solidFill>
                  <a:schemeClr val="tx1"/>
                </a:solidFill>
                <a:effectLst/>
                <a:uLnTx/>
                <a:uFillTx/>
                <a:latin typeface="Times New Roman" pitchFamily="18" charset="0"/>
              </a:rPr>
              <a:t>preoperative preparation</a:t>
            </a:r>
            <a:endParaRPr kumimoji="0" lang="en-AU" sz="2000" b="0" i="0" u="none" strike="noStrike" kern="0" cap="none" spc="0" normalizeH="0" baseline="0" noProof="0" dirty="0" smtClean="0">
              <a:ln>
                <a:noFill/>
              </a:ln>
              <a:solidFill>
                <a:schemeClr val="tx1"/>
              </a:solidFill>
              <a:effectLst/>
              <a:uLnTx/>
              <a:uFillTx/>
              <a:latin typeface="Times New Roman" pitchFamily="18" charset="0"/>
            </a:endParaRPr>
          </a:p>
          <a:p>
            <a:pPr marL="914400" marR="0" lvl="1" indent="-457200" algn="l" defTabSz="914400" rtl="0" eaLnBrk="1" fontAlgn="base" latinLnBrk="0" hangingPunct="1">
              <a:lnSpc>
                <a:spcPct val="90000"/>
              </a:lnSpc>
              <a:spcBef>
                <a:spcPct val="20000"/>
              </a:spcBef>
              <a:spcAft>
                <a:spcPct val="0"/>
              </a:spcAft>
              <a:buClrTx/>
              <a:buSzTx/>
              <a:buFontTx/>
              <a:buChar char="–"/>
              <a:defRPr/>
            </a:pPr>
            <a:r>
              <a:rPr lang="sr-Latn-RS" sz="2000" dirty="0">
                <a:latin typeface="Times New Roman" pitchFamily="18" charset="0"/>
              </a:rPr>
              <a:t>g</a:t>
            </a:r>
            <a:r>
              <a:rPr kumimoji="0" lang="sr-Latn-RS" sz="2000" b="0" i="0" u="none" strike="noStrike" kern="0" cap="none" spc="0" normalizeH="0" baseline="0" noProof="0" dirty="0" smtClean="0">
                <a:ln>
                  <a:noFill/>
                </a:ln>
                <a:solidFill>
                  <a:schemeClr val="tx1"/>
                </a:solidFill>
                <a:effectLst/>
                <a:uLnTx/>
                <a:uFillTx/>
                <a:latin typeface="Times New Roman" pitchFamily="18" charset="0"/>
              </a:rPr>
              <a:t>eneral </a:t>
            </a:r>
            <a:r>
              <a:rPr kumimoji="0" lang="en" sz="2000" b="0" i="0" u="none" strike="noStrike" kern="0" cap="none" spc="0" normalizeH="0" baseline="0" noProof="0" dirty="0" smtClean="0">
                <a:ln>
                  <a:noFill/>
                </a:ln>
                <a:solidFill>
                  <a:schemeClr val="tx1"/>
                </a:solidFill>
                <a:effectLst/>
                <a:uLnTx/>
                <a:uFillTx/>
                <a:latin typeface="Times New Roman" pitchFamily="18" charset="0"/>
              </a:rPr>
              <a:t>anesthesia</a:t>
            </a:r>
          </a:p>
          <a:p>
            <a:pPr marL="914400" marR="0" lvl="1" indent="-457200" algn="l" defTabSz="914400" rtl="0" eaLnBrk="1" fontAlgn="base" latinLnBrk="0" hangingPunct="1">
              <a:lnSpc>
                <a:spcPct val="90000"/>
              </a:lnSpc>
              <a:spcBef>
                <a:spcPct val="20000"/>
              </a:spcBef>
              <a:spcAft>
                <a:spcPct val="0"/>
              </a:spcAft>
              <a:buClrTx/>
              <a:buSzTx/>
              <a:buFontTx/>
              <a:buChar char="–"/>
              <a:defRPr/>
            </a:pPr>
            <a:r>
              <a:rPr kumimoji="0" lang="en" sz="2000" b="0" i="0" u="none" strike="noStrike" kern="0" cap="none" spc="0" normalizeH="0" baseline="0" noProof="0" dirty="0" smtClean="0">
                <a:ln>
                  <a:noFill/>
                </a:ln>
                <a:solidFill>
                  <a:schemeClr val="tx1"/>
                </a:solidFill>
                <a:effectLst/>
                <a:uLnTx/>
                <a:uFillTx/>
                <a:latin typeface="Times New Roman" pitchFamily="18" charset="0"/>
              </a:rPr>
              <a:t>operation</a:t>
            </a:r>
            <a:endParaRPr kumimoji="0" lang="en-AU" sz="2000" b="0" i="0" u="none" strike="noStrike" kern="0" cap="none" spc="0" normalizeH="0" baseline="0" noProof="0" dirty="0" smtClean="0">
              <a:ln>
                <a:noFill/>
              </a:ln>
              <a:solidFill>
                <a:schemeClr val="tx1"/>
              </a:solidFill>
              <a:effectLst/>
              <a:uLnTx/>
              <a:uFillTx/>
              <a:latin typeface="Times New Roman" pitchFamily="18" charset="0"/>
            </a:endParaRPr>
          </a:p>
          <a:p>
            <a:pPr marL="914400" marR="0" lvl="1" indent="-457200" algn="l" defTabSz="914400" rtl="0" eaLnBrk="1" fontAlgn="base" latinLnBrk="0" hangingPunct="1">
              <a:lnSpc>
                <a:spcPct val="90000"/>
              </a:lnSpc>
              <a:spcBef>
                <a:spcPct val="20000"/>
              </a:spcBef>
              <a:spcAft>
                <a:spcPct val="0"/>
              </a:spcAft>
              <a:buClrTx/>
              <a:buSzTx/>
              <a:buFontTx/>
              <a:buChar char="–"/>
              <a:defRPr/>
            </a:pPr>
            <a:r>
              <a:rPr kumimoji="0" lang="en" sz="2000" b="0" i="0" u="none" strike="noStrike" kern="0" cap="none" spc="0" normalizeH="0" baseline="0" noProof="0" dirty="0" smtClean="0">
                <a:ln>
                  <a:noFill/>
                </a:ln>
                <a:solidFill>
                  <a:schemeClr val="tx1"/>
                </a:solidFill>
                <a:effectLst/>
                <a:uLnTx/>
                <a:uFillTx/>
                <a:latin typeface="Times New Roman" pitchFamily="18" charset="0"/>
              </a:rPr>
              <a:t>postoperative treatment</a:t>
            </a:r>
            <a:endParaRPr lang="sr-Latn-RS" sz="2000" dirty="0">
              <a:latin typeface="Times New Roman" pitchFamily="18" charset="0"/>
            </a:endParaRPr>
          </a:p>
          <a:p>
            <a:pPr marL="457200" marR="0" lvl="1" indent="0" algn="l" defTabSz="914400" rtl="0" eaLnBrk="1" fontAlgn="base" latinLnBrk="0" hangingPunct="1">
              <a:lnSpc>
                <a:spcPct val="90000"/>
              </a:lnSpc>
              <a:spcBef>
                <a:spcPct val="20000"/>
              </a:spcBef>
              <a:spcAft>
                <a:spcPct val="0"/>
              </a:spcAft>
              <a:buClrTx/>
              <a:buSzTx/>
              <a:buNone/>
              <a:defRPr/>
            </a:pPr>
            <a:endParaRPr kumimoji="0" lang="sr-Latn-RS" sz="2400" b="0" i="0" u="none" strike="noStrike" kern="0" cap="none" spc="0" normalizeH="0" baseline="0" noProof="0" dirty="0" smtClean="0">
              <a:ln>
                <a:noFill/>
              </a:ln>
              <a:solidFill>
                <a:schemeClr val="accent6">
                  <a:lumMod val="60000"/>
                  <a:lumOff val="40000"/>
                </a:schemeClr>
              </a:solidFill>
              <a:effectLst/>
              <a:uLnTx/>
              <a:uFillTx/>
              <a:latin typeface="Times New Roman" pitchFamily="18" charset="0"/>
            </a:endParaRPr>
          </a:p>
          <a:p>
            <a:pPr marL="457200" marR="0" lvl="1" indent="0" algn="l" defTabSz="914400" rtl="0" eaLnBrk="1" fontAlgn="base" latinLnBrk="0" hangingPunct="1">
              <a:lnSpc>
                <a:spcPct val="90000"/>
              </a:lnSpc>
              <a:spcBef>
                <a:spcPct val="20000"/>
              </a:spcBef>
              <a:spcAft>
                <a:spcPct val="0"/>
              </a:spcAft>
              <a:buClrTx/>
              <a:buSzTx/>
              <a:buNone/>
              <a:defRPr/>
            </a:pPr>
            <a:r>
              <a:rPr kumimoji="0" lang="en" sz="2400" b="0" i="0" u="none" strike="noStrike" kern="0" cap="none" spc="0" normalizeH="0" baseline="0" noProof="0" dirty="0" smtClean="0">
                <a:ln>
                  <a:noFill/>
                </a:ln>
                <a:solidFill>
                  <a:schemeClr val="accent6">
                    <a:lumMod val="60000"/>
                    <a:lumOff val="40000"/>
                  </a:schemeClr>
                </a:solidFill>
                <a:effectLst/>
                <a:uLnTx/>
                <a:uFillTx/>
                <a:latin typeface="Times New Roman" pitchFamily="18" charset="0"/>
              </a:rPr>
              <a:t>2. Conservative - </a:t>
            </a:r>
            <a:r>
              <a:rPr kumimoji="0" lang="sr-Latn-RS" sz="2400" b="0" i="0" u="none" strike="noStrike" kern="0" cap="none" spc="0" normalizeH="0" baseline="0" noProof="0" dirty="0" smtClean="0">
                <a:ln>
                  <a:noFill/>
                </a:ln>
                <a:solidFill>
                  <a:schemeClr val="accent6">
                    <a:lumMod val="60000"/>
                    <a:lumOff val="40000"/>
                  </a:schemeClr>
                </a:solidFill>
                <a:effectLst/>
                <a:uLnTx/>
                <a:uFillTx/>
                <a:latin typeface="Times New Roman" pitchFamily="18" charset="0"/>
              </a:rPr>
              <a:t>A</a:t>
            </a:r>
            <a:r>
              <a:rPr kumimoji="0" lang="en" sz="2400" b="0" i="0" u="none" strike="noStrike" kern="0" cap="none" spc="0" normalizeH="0" baseline="0" noProof="0" dirty="0" smtClean="0">
                <a:ln>
                  <a:noFill/>
                </a:ln>
                <a:solidFill>
                  <a:schemeClr val="accent6">
                    <a:lumMod val="60000"/>
                    <a:lumOff val="40000"/>
                  </a:schemeClr>
                </a:solidFill>
                <a:effectLst/>
                <a:uLnTx/>
                <a:uFillTx/>
                <a:latin typeface="Times New Roman" pitchFamily="18" charset="0"/>
              </a:rPr>
              <a:t>tropine</a:t>
            </a:r>
            <a:endParaRPr kumimoji="0" lang="en-AU" sz="2400" b="0" i="0" u="none" strike="noStrike" kern="0" cap="none" spc="0" normalizeH="0" baseline="0" noProof="0" dirty="0" smtClean="0">
              <a:ln>
                <a:noFill/>
              </a:ln>
              <a:solidFill>
                <a:schemeClr val="accent6">
                  <a:lumMod val="60000"/>
                  <a:lumOff val="40000"/>
                </a:schemeClr>
              </a:solidFill>
              <a:effectLst/>
              <a:uLnTx/>
              <a:uFillTx/>
              <a:latin typeface="Times New Roman" pitchFamily="18" charset="0"/>
            </a:endParaRPr>
          </a:p>
          <a:p>
            <a:pPr marL="533400" marR="0" lvl="0" indent="-533400" algn="l" defTabSz="914400" rtl="0" eaLnBrk="1" fontAlgn="base" latinLnBrk="0" hangingPunct="1">
              <a:lnSpc>
                <a:spcPct val="90000"/>
              </a:lnSpc>
              <a:spcBef>
                <a:spcPct val="20000"/>
              </a:spcBef>
              <a:spcAft>
                <a:spcPct val="0"/>
              </a:spcAft>
              <a:buClrTx/>
              <a:buSzTx/>
              <a:buFontTx/>
              <a:buNone/>
              <a:defRPr/>
            </a:pPr>
            <a:endParaRPr kumimoji="0" lang="en-AU" sz="1600" b="0" i="0" u="none" strike="noStrike" kern="0" cap="none" spc="0" normalizeH="0" baseline="0" noProof="0" dirty="0" smtClean="0">
              <a:ln>
                <a:noFill/>
              </a:ln>
              <a:solidFill>
                <a:schemeClr val="tx1"/>
              </a:solidFill>
              <a:effectLst/>
              <a:uLnTx/>
              <a:uFillTx/>
              <a:latin typeface="Times New Roman" pitchFamily="18" charset="0"/>
              <a:ea typeface="+mn-ea"/>
              <a:cs typeface="+mn-cs"/>
            </a:endParaRPr>
          </a:p>
          <a:p>
            <a:pPr marL="533400" marR="0" lvl="0" indent="-533400" algn="l" defTabSz="914400" rtl="0" eaLnBrk="1" fontAlgn="base" latinLnBrk="0" hangingPunct="1">
              <a:lnSpc>
                <a:spcPct val="90000"/>
              </a:lnSpc>
              <a:spcBef>
                <a:spcPct val="20000"/>
              </a:spcBef>
              <a:spcAft>
                <a:spcPct val="0"/>
              </a:spcAft>
              <a:buClrTx/>
              <a:buSzTx/>
              <a:buFontTx/>
              <a:buNone/>
              <a:defRPr/>
            </a:pPr>
            <a:r>
              <a:rPr kumimoji="0" lang="en" sz="2800" b="0" i="0" u="none" strike="noStrike" kern="0" cap="none" spc="0" normalizeH="0" baseline="0" noProof="0" dirty="0" smtClean="0">
                <a:ln>
                  <a:noFill/>
                </a:ln>
                <a:solidFill>
                  <a:srgbClr val="FF0000"/>
                </a:solidFill>
                <a:effectLst/>
                <a:uLnTx/>
                <a:uFillTx/>
                <a:latin typeface="Times New Roman" pitchFamily="18" charset="0"/>
                <a:ea typeface="+mn-ea"/>
                <a:cs typeface="+mn-cs"/>
              </a:rPr>
              <a:t>COMPLICATIONS</a:t>
            </a:r>
            <a:r>
              <a:rPr kumimoji="0" lang="en" sz="2800" b="0" i="0" u="none" strike="noStrike" kern="0" cap="none" spc="0" normalizeH="0" baseline="0" noProof="0" dirty="0" smtClean="0">
                <a:ln>
                  <a:noFill/>
                </a:ln>
                <a:solidFill>
                  <a:schemeClr val="tx1"/>
                </a:solidFill>
                <a:effectLst/>
                <a:uLnTx/>
                <a:uFillTx/>
                <a:latin typeface="Times New Roman" pitchFamily="18" charset="0"/>
                <a:ea typeface="+mn-ea"/>
                <a:cs typeface="+mn-cs"/>
              </a:rPr>
              <a:t> </a:t>
            </a:r>
          </a:p>
          <a:p>
            <a:pPr marL="533400" marR="0" lvl="0" indent="-533400" algn="l" defTabSz="914400" rtl="0" eaLnBrk="1" fontAlgn="base" latinLnBrk="0" hangingPunct="1">
              <a:lnSpc>
                <a:spcPct val="90000"/>
              </a:lnSpc>
              <a:spcBef>
                <a:spcPct val="20000"/>
              </a:spcBef>
              <a:spcAft>
                <a:spcPct val="0"/>
              </a:spcAft>
              <a:buClrTx/>
              <a:buSzTx/>
              <a:buFontTx/>
              <a:buAutoNum type="arabicPeriod"/>
              <a:defRPr/>
            </a:pPr>
            <a:r>
              <a:rPr kumimoji="0" lang="en" sz="2000" b="0" i="0" u="none" strike="noStrike" kern="0" cap="none" spc="0" normalizeH="0" baseline="0" noProof="0" dirty="0" smtClean="0">
                <a:ln>
                  <a:noFill/>
                </a:ln>
                <a:solidFill>
                  <a:schemeClr val="tx1"/>
                </a:solidFill>
                <a:effectLst/>
                <a:uLnTx/>
                <a:uFillTx/>
                <a:latin typeface="Times New Roman" pitchFamily="18" charset="0"/>
                <a:ea typeface="+mn-ea"/>
                <a:cs typeface="+mn-cs"/>
              </a:rPr>
              <a:t>mucosal perforation</a:t>
            </a:r>
            <a:endParaRPr kumimoji="0" lang="en-AU" sz="2000" b="0" i="0" u="none" strike="noStrike" kern="0" cap="none" spc="0" normalizeH="0" baseline="0" noProof="0" dirty="0" smtClean="0">
              <a:ln>
                <a:noFill/>
              </a:ln>
              <a:solidFill>
                <a:schemeClr val="tx1"/>
              </a:solidFill>
              <a:effectLst/>
              <a:uLnTx/>
              <a:uFillTx/>
              <a:latin typeface="Times New Roman" pitchFamily="18" charset="0"/>
              <a:ea typeface="+mn-ea"/>
              <a:cs typeface="+mn-cs"/>
            </a:endParaRPr>
          </a:p>
          <a:p>
            <a:pPr marL="533400" marR="0" lvl="0" indent="-533400" algn="l" defTabSz="914400" rtl="0" eaLnBrk="1" fontAlgn="base" latinLnBrk="0" hangingPunct="1">
              <a:lnSpc>
                <a:spcPct val="90000"/>
              </a:lnSpc>
              <a:spcBef>
                <a:spcPct val="20000"/>
              </a:spcBef>
              <a:spcAft>
                <a:spcPct val="0"/>
              </a:spcAft>
              <a:buClrTx/>
              <a:buSzTx/>
              <a:buFontTx/>
              <a:buAutoNum type="arabicPeriod"/>
              <a:defRPr/>
            </a:pPr>
            <a:r>
              <a:rPr kumimoji="0" lang="en" sz="2000" b="0" i="0" u="none" strike="noStrike" kern="0" cap="none" spc="0" normalizeH="0" baseline="0" noProof="0" dirty="0" smtClean="0">
                <a:ln>
                  <a:noFill/>
                </a:ln>
                <a:solidFill>
                  <a:schemeClr val="tx1"/>
                </a:solidFill>
                <a:effectLst/>
                <a:uLnTx/>
                <a:uFillTx/>
                <a:latin typeface="Times New Roman" pitchFamily="18" charset="0"/>
                <a:ea typeface="+mn-ea"/>
                <a:cs typeface="+mn-cs"/>
              </a:rPr>
              <a:t>incomplete pyloromyotomy</a:t>
            </a:r>
            <a:endParaRPr kumimoji="0" lang="en-AU" sz="2000" b="0" i="0" u="none" strike="noStrike" kern="0" cap="none" spc="0" normalizeH="0" baseline="0" noProof="0" dirty="0" smtClean="0">
              <a:ln>
                <a:noFill/>
              </a:ln>
              <a:solidFill>
                <a:schemeClr val="tx1"/>
              </a:solidFill>
              <a:effectLst/>
              <a:uLnTx/>
              <a:uFillTx/>
              <a:latin typeface="Times New Roman" pitchFamily="18" charset="0"/>
              <a:ea typeface="+mn-ea"/>
              <a:cs typeface="+mn-cs"/>
            </a:endParaRPr>
          </a:p>
          <a:p>
            <a:pPr marL="533400" marR="0" lvl="0" indent="-533400" algn="l" defTabSz="914400" rtl="0" eaLnBrk="1" fontAlgn="base" latinLnBrk="0" hangingPunct="1">
              <a:lnSpc>
                <a:spcPct val="90000"/>
              </a:lnSpc>
              <a:spcBef>
                <a:spcPct val="20000"/>
              </a:spcBef>
              <a:spcAft>
                <a:spcPct val="0"/>
              </a:spcAft>
              <a:buClrTx/>
              <a:buSzTx/>
              <a:buFontTx/>
              <a:buAutoNum type="arabicPeriod"/>
              <a:defRPr/>
            </a:pPr>
            <a:r>
              <a:rPr kumimoji="0" lang="en" sz="2000" b="0" i="0" u="none" strike="noStrike" kern="0" cap="none" spc="0" normalizeH="0" baseline="0" noProof="0" dirty="0" smtClean="0">
                <a:ln>
                  <a:noFill/>
                </a:ln>
                <a:solidFill>
                  <a:schemeClr val="tx1"/>
                </a:solidFill>
                <a:effectLst/>
                <a:uLnTx/>
                <a:uFillTx/>
                <a:latin typeface="Times New Roman" pitchFamily="18" charset="0"/>
                <a:ea typeface="+mn-ea"/>
                <a:cs typeface="+mn-cs"/>
              </a:rPr>
              <a:t>dehiscence of the operative wound</a:t>
            </a:r>
            <a:endParaRPr kumimoji="0" lang="en-AU" sz="2000" b="0" i="0" u="none" strike="noStrike" kern="0" cap="none" spc="0" normalizeH="0" baseline="0" noProof="0" dirty="0" smtClean="0">
              <a:ln>
                <a:noFill/>
              </a:ln>
              <a:solidFill>
                <a:schemeClr val="tx1"/>
              </a:solidFill>
              <a:effectLst/>
              <a:uLnTx/>
              <a:uFillTx/>
              <a:latin typeface="Times New Roman" pitchFamily="18" charset="0"/>
              <a:ea typeface="+mn-ea"/>
              <a:cs typeface="+mn-cs"/>
            </a:endParaRPr>
          </a:p>
          <a:p>
            <a:pPr marL="533400" marR="0" lvl="0" indent="-533400" algn="l" defTabSz="914400" rtl="0" eaLnBrk="1" fontAlgn="base" latinLnBrk="0" hangingPunct="1">
              <a:lnSpc>
                <a:spcPct val="90000"/>
              </a:lnSpc>
              <a:spcBef>
                <a:spcPct val="20000"/>
              </a:spcBef>
              <a:spcAft>
                <a:spcPct val="0"/>
              </a:spcAft>
              <a:buClrTx/>
              <a:buSzTx/>
              <a:buFontTx/>
              <a:buAutoNum type="arabicPeriod"/>
              <a:defRPr/>
            </a:pPr>
            <a:r>
              <a:rPr kumimoji="0" lang="en" sz="2000" b="0" i="0" u="none" strike="noStrike" kern="0" cap="none" spc="0" normalizeH="0" baseline="0" noProof="0" dirty="0" smtClean="0">
                <a:ln>
                  <a:noFill/>
                </a:ln>
                <a:solidFill>
                  <a:schemeClr val="tx1"/>
                </a:solidFill>
                <a:effectLst/>
                <a:uLnTx/>
                <a:uFillTx/>
                <a:latin typeface="Times New Roman" pitchFamily="18" charset="0"/>
                <a:ea typeface="+mn-ea"/>
                <a:cs typeface="+mn-cs"/>
              </a:rPr>
              <a:t>mortality - less than 1%</a:t>
            </a:r>
            <a:endParaRPr kumimoji="0" lang="en-US" sz="2000" b="0" i="0" u="none" strike="noStrike" kern="0" cap="none" spc="0" normalizeH="0" baseline="0" noProof="0" dirty="0" smtClean="0">
              <a:ln>
                <a:noFill/>
              </a:ln>
              <a:solidFill>
                <a:schemeClr val="tx1"/>
              </a:solidFill>
              <a:effectLst/>
              <a:uLnTx/>
              <a:uFillTx/>
              <a:latin typeface="Times New Roman" pitchFamily="18" charset="0"/>
              <a:ea typeface="+mn-ea"/>
              <a:cs typeface="+mn-cs"/>
            </a:endParaRPr>
          </a:p>
        </p:txBody>
      </p:sp>
      <p:pic>
        <p:nvPicPr>
          <p:cNvPr id="4" name="Picture 4" descr="Slika44 - hipstenpil_op"/>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495800" y="2286000"/>
            <a:ext cx="4463701" cy="3381591"/>
          </a:xfrm>
          <a:noFill/>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381000" y="381000"/>
            <a:ext cx="8229600" cy="642938"/>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sz="2800" b="1" dirty="0"/>
              <a:t>Pyloric atresia</a:t>
            </a:r>
          </a:p>
        </p:txBody>
      </p:sp>
      <p:sp>
        <p:nvSpPr>
          <p:cNvPr id="23555" name="Content Placeholder 2"/>
          <p:cNvSpPr>
            <a:spLocks noGrp="1"/>
          </p:cNvSpPr>
          <p:nvPr>
            <p:ph idx="1"/>
          </p:nvPr>
        </p:nvSpPr>
        <p:spPr>
          <a:xfrm>
            <a:off x="285750" y="1285875"/>
            <a:ext cx="8229600" cy="542925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r>
              <a:rPr sz="2400" b="1" u="sng" dirty="0">
                <a:solidFill>
                  <a:srgbClr val="FF0000"/>
                </a:solidFill>
              </a:rPr>
              <a:t>Pyloric atresia </a:t>
            </a:r>
            <a:r>
              <a:rPr sz="1800" dirty="0"/>
              <a:t>is a very rare, familial disease.</a:t>
            </a:r>
          </a:p>
          <a:p>
            <a:pPr lvl="0"/>
            <a:r>
              <a:rPr sz="1800" dirty="0"/>
              <a:t>Less than 1% of gastrointestinal </a:t>
            </a:r>
            <a:r>
              <a:rPr sz="1800" dirty="0" err="1"/>
              <a:t>atresias</a:t>
            </a:r>
            <a:endParaRPr sz="1800" dirty="0"/>
          </a:p>
          <a:p>
            <a:pPr lvl="0"/>
            <a:r>
              <a:rPr lang="en" altLang="en-US" sz="1800" dirty="0"/>
              <a:t>It is often familial and inherited in an autosomal recessive manner, and 30% of cases are associated with epidermolysis bullosa.</a:t>
            </a:r>
            <a:endParaRPr lang="ru-RU" altLang="en-US" sz="1800" dirty="0"/>
          </a:p>
          <a:p>
            <a:pPr lvl="0"/>
            <a:r>
              <a:rPr lang="en" altLang="en-US" sz="1800" dirty="0"/>
              <a:t>The clinical </a:t>
            </a:r>
            <a:r>
              <a:rPr lang="sr-Latn-RS" altLang="en-US" sz="1800" dirty="0" smtClean="0"/>
              <a:t>manifestations</a:t>
            </a:r>
            <a:r>
              <a:rPr lang="en" altLang="en-US" sz="1800" dirty="0" smtClean="0"/>
              <a:t> develop </a:t>
            </a:r>
            <a:r>
              <a:rPr lang="en" altLang="en-US" sz="1800" dirty="0"/>
              <a:t>very </a:t>
            </a:r>
            <a:r>
              <a:rPr lang="sr-Latn-RS" altLang="en-US" sz="1800" dirty="0" smtClean="0"/>
              <a:t>promptly </a:t>
            </a:r>
            <a:r>
              <a:rPr lang="en" altLang="en-US" sz="1800" dirty="0" smtClean="0"/>
              <a:t>after </a:t>
            </a:r>
            <a:r>
              <a:rPr lang="en" altLang="en-US" sz="1800" dirty="0"/>
              <a:t>birth, and characteristic signs are pronounced epigastric distension and vomiting of stomach contents without admixture of bile.</a:t>
            </a:r>
            <a:endParaRPr lang="ru-RU" altLang="en-US" sz="1800" dirty="0"/>
          </a:p>
          <a:p>
            <a:pPr lvl="0"/>
            <a:r>
              <a:rPr lang="en" altLang="en-US" sz="1800" dirty="0"/>
              <a:t>It is established prenatally: distension of the stomach, polyhydramnios, absence of air in the GIT.</a:t>
            </a:r>
            <a:endParaRPr lang="ru-RU" altLang="en-US" sz="1800" dirty="0"/>
          </a:p>
          <a:p>
            <a:pPr lvl="0"/>
            <a:r>
              <a:rPr lang="en" altLang="en-US" sz="1800" dirty="0"/>
              <a:t>Postnatal-babygram: distension of the stomach with one hydroaeric level, absence of air in the GIT</a:t>
            </a:r>
            <a:endParaRPr lang="ru-RU" altLang="en-US" sz="1800" dirty="0"/>
          </a:p>
          <a:p>
            <a:pPr lvl="0"/>
            <a:r>
              <a:rPr lang="en" altLang="en-US" sz="1800" dirty="0"/>
              <a:t>After confirmation of the diagnosis, a nasogastric tube </a:t>
            </a:r>
            <a:r>
              <a:rPr lang="sr-Latn-RS" altLang="en-US" sz="1800" dirty="0" smtClean="0"/>
              <a:t>should be </a:t>
            </a:r>
            <a:r>
              <a:rPr lang="en" altLang="en-US" sz="1800" dirty="0" smtClean="0"/>
              <a:t>placed </a:t>
            </a:r>
            <a:r>
              <a:rPr lang="en" altLang="en-US" sz="1800" dirty="0"/>
              <a:t>and adequate intravenous rehydration is </a:t>
            </a:r>
            <a:r>
              <a:rPr lang="sr-Latn-RS" altLang="en-US" sz="1800" dirty="0" smtClean="0"/>
              <a:t>applied </a:t>
            </a:r>
            <a:r>
              <a:rPr lang="en" altLang="en-US" sz="1800" dirty="0" smtClean="0"/>
              <a:t>to </a:t>
            </a:r>
            <a:r>
              <a:rPr lang="en" altLang="en-US" sz="1800" dirty="0"/>
              <a:t>prevent metabolic alkalosis that can occur due to large losses of gastric contents, and then surgical treatment is carried out - pyloroplasty</a:t>
            </a:r>
            <a:endParaRPr lang="ru-RU" altLang="en-US" sz="1800" dirty="0"/>
          </a:p>
          <a:p>
            <a:pPr lvl="0"/>
            <a:r>
              <a:rPr lang="en" altLang="en-US" sz="1800" dirty="0"/>
              <a:t>Pyloroplasty is performed by making a longitudinal incision from the stomach to the duodenum, cutting the membrane and suturing the pylorus transversely to prevent possible stenosis</a:t>
            </a:r>
            <a:endParaRPr lang="ru-RU" altLang="en-US" sz="1800" dirty="0"/>
          </a:p>
          <a:p>
            <a:pPr lvl="0"/>
            <a:endParaRPr lang="ru-RU" altLang="en-US" sz="1800"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endParaRPr/>
          </a:p>
        </p:txBody>
      </p:sp>
      <p:sp>
        <p:nvSpPr>
          <p:cNvPr id="24579" name="Content Placeholder 2"/>
          <p:cNvSpPr>
            <a:spLocks noGrp="1"/>
          </p:cNvSpPr>
          <p:nvPr>
            <p:ph idx="1"/>
          </p:nvPr>
        </p:nvSpPr>
        <p:spPr>
          <a:xfrm>
            <a:off x="457200" y="1600200"/>
            <a:ext cx="8229600" cy="452596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lgn="just"/>
            <a:r>
              <a:rPr sz="2000" b="1" u="sng" dirty="0" err="1">
                <a:solidFill>
                  <a:srgbClr val="0070C0"/>
                </a:solidFill>
              </a:rPr>
              <a:t>Prepyloric</a:t>
            </a:r>
            <a:r>
              <a:rPr sz="2000" b="1" u="sng" dirty="0">
                <a:solidFill>
                  <a:srgbClr val="0070C0"/>
                </a:solidFill>
              </a:rPr>
              <a:t> </a:t>
            </a:r>
            <a:r>
              <a:rPr lang="en-US" sz="2000" b="1" u="sng" dirty="0" smtClean="0">
                <a:solidFill>
                  <a:srgbClr val="0070C0"/>
                </a:solidFill>
              </a:rPr>
              <a:t>membrane</a:t>
            </a:r>
            <a:r>
              <a:rPr lang="sr-Latn-RS" sz="2000" b="1" u="sng" dirty="0" smtClean="0">
                <a:solidFill>
                  <a:srgbClr val="0070C0"/>
                </a:solidFill>
              </a:rPr>
              <a:t>‚</a:t>
            </a:r>
            <a:r>
              <a:rPr sz="2000" b="1" u="sng" dirty="0" smtClean="0">
                <a:solidFill>
                  <a:srgbClr val="0070C0"/>
                </a:solidFill>
              </a:rPr>
              <a:t>(</a:t>
            </a:r>
            <a:r>
              <a:rPr sz="2000" b="1" u="sng" dirty="0" err="1" smtClean="0">
                <a:solidFill>
                  <a:srgbClr val="0070C0"/>
                </a:solidFill>
              </a:rPr>
              <a:t>antral</a:t>
            </a:r>
            <a:r>
              <a:rPr sz="2000" b="1" u="sng" dirty="0" smtClean="0">
                <a:solidFill>
                  <a:srgbClr val="0070C0"/>
                </a:solidFill>
              </a:rPr>
              <a:t> </a:t>
            </a:r>
            <a:r>
              <a:rPr sz="2000" b="1" u="sng" dirty="0">
                <a:solidFill>
                  <a:srgbClr val="0070C0"/>
                </a:solidFill>
              </a:rPr>
              <a:t>membrane</a:t>
            </a:r>
            <a:r>
              <a:rPr sz="2000" b="1" u="sng" dirty="0" smtClean="0">
                <a:solidFill>
                  <a:srgbClr val="0070C0"/>
                </a:solidFill>
              </a:rPr>
              <a:t>)</a:t>
            </a:r>
            <a:r>
              <a:rPr lang="sr-Latn-RS" sz="2000" dirty="0" smtClean="0"/>
              <a:t> is </a:t>
            </a:r>
            <a:r>
              <a:rPr lang="en" altLang="en-US" sz="2000" dirty="0" smtClean="0"/>
              <a:t>perforant </a:t>
            </a:r>
            <a:r>
              <a:rPr lang="en" altLang="en-US" sz="2000" dirty="0"/>
              <a:t>membrane made of submucosa lined with gastric </a:t>
            </a:r>
            <a:r>
              <a:rPr lang="en" altLang="en-US" sz="2000" dirty="0" smtClean="0"/>
              <a:t>mucosa.</a:t>
            </a:r>
            <a:r>
              <a:rPr lang="sr-Latn-RS" altLang="en-US" sz="2000" dirty="0" smtClean="0"/>
              <a:t> I</a:t>
            </a:r>
            <a:r>
              <a:rPr lang="en" altLang="en-US" sz="2000" dirty="0" smtClean="0"/>
              <a:t>t </a:t>
            </a:r>
            <a:r>
              <a:rPr lang="en" altLang="en-US" sz="2000" dirty="0"/>
              <a:t>leads to incomplete obstruction due to which complaints occur later.</a:t>
            </a:r>
            <a:endParaRPr lang="ru-RU" altLang="en-US" sz="2000" dirty="0"/>
          </a:p>
          <a:p>
            <a:pPr lvl="0" algn="just"/>
            <a:r>
              <a:rPr lang="sr-Latn-RS" altLang="en-US" sz="2000" dirty="0" smtClean="0"/>
              <a:t>C</a:t>
            </a:r>
            <a:r>
              <a:rPr lang="en" altLang="en-US" sz="2000" dirty="0" smtClean="0"/>
              <a:t>l</a:t>
            </a:r>
            <a:r>
              <a:rPr lang="sr-Latn-RS" altLang="en-US" sz="2000" dirty="0" smtClean="0"/>
              <a:t>inical</a:t>
            </a:r>
            <a:r>
              <a:rPr lang="en" altLang="en-US" sz="2000" dirty="0" smtClean="0"/>
              <a:t> </a:t>
            </a:r>
            <a:r>
              <a:rPr lang="en" altLang="en-US" sz="2000" dirty="0"/>
              <a:t>picture: inability to tolerate a gradual increase in oral intake, vomiting of stomach contents in a stream, weaker progress of the child, and sometimes they can be accompanied by apnea and cyanosis.</a:t>
            </a:r>
            <a:endParaRPr lang="ru-RU" altLang="en-US" sz="2000" dirty="0"/>
          </a:p>
          <a:p>
            <a:pPr lvl="0" algn="just"/>
            <a:r>
              <a:rPr lang="en" altLang="en-US" sz="2000" dirty="0"/>
              <a:t>The diagnosis is established by a contrast gastrointestinal passage, which shows longer retention of contrast in the stomach, absent or weak passage through the pylorus, as well as </a:t>
            </a:r>
            <a:r>
              <a:rPr lang="sr-Latn-RS" altLang="en-US" sz="2000" dirty="0" smtClean="0"/>
              <a:t>gastro</a:t>
            </a:r>
            <a:r>
              <a:rPr lang="en" altLang="en-US" sz="2000" dirty="0" smtClean="0"/>
              <a:t>esophag</a:t>
            </a:r>
            <a:r>
              <a:rPr lang="sr-Latn-RS" altLang="en-US" sz="2000" dirty="0" smtClean="0"/>
              <a:t>eal reflux.</a:t>
            </a:r>
            <a:r>
              <a:rPr lang="en" altLang="en-US" sz="2000" dirty="0" smtClean="0"/>
              <a:t> </a:t>
            </a:r>
            <a:r>
              <a:rPr lang="en" altLang="en-US" sz="2000" dirty="0"/>
              <a:t>In </a:t>
            </a:r>
            <a:r>
              <a:rPr lang="sr-Latn-RS" altLang="en-US" sz="2000" dirty="0"/>
              <a:t>o</a:t>
            </a:r>
            <a:r>
              <a:rPr lang="en" altLang="en-US" sz="2000" dirty="0" smtClean="0"/>
              <a:t>lder </a:t>
            </a:r>
            <a:r>
              <a:rPr lang="en" altLang="en-US" sz="2000" dirty="0"/>
              <a:t>children, the diagnosis can also be </a:t>
            </a:r>
            <a:r>
              <a:rPr lang="sr-Latn-RS" altLang="en-US" sz="2000" dirty="0" smtClean="0"/>
              <a:t>established </a:t>
            </a:r>
            <a:r>
              <a:rPr lang="en" altLang="en-US" sz="2000" dirty="0" smtClean="0"/>
              <a:t>by </a:t>
            </a:r>
            <a:r>
              <a:rPr lang="en" altLang="en-US" sz="2000" dirty="0"/>
              <a:t>gastroscopy.</a:t>
            </a:r>
            <a:endParaRPr lang="ru-RU" altLang="en-US" sz="2000" dirty="0"/>
          </a:p>
          <a:p>
            <a:pPr lvl="0" algn="just"/>
            <a:r>
              <a:rPr lang="en" altLang="en-US" sz="2000" dirty="0"/>
              <a:t>Treatment </a:t>
            </a:r>
            <a:r>
              <a:rPr lang="sr-Latn-RS" altLang="en-US" sz="2000" dirty="0" smtClean="0"/>
              <a:t>-</a:t>
            </a:r>
            <a:r>
              <a:rPr lang="en" altLang="en-US" sz="2000" dirty="0" smtClean="0"/>
              <a:t> </a:t>
            </a:r>
            <a:r>
              <a:rPr lang="en" altLang="en-US" sz="2000" dirty="0"/>
              <a:t>surgical excision of the membrane with pyloroplasty</a:t>
            </a:r>
            <a:endParaRPr lang="ru-RU" altLang="en-US" sz="2000" dirty="0"/>
          </a:p>
          <a:p>
            <a:pPr lvl="0"/>
            <a:endParaRPr lang="ru-RU" altLang="en-US" sz="2000"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28625" y="0"/>
            <a:ext cx="8229600" cy="1143000"/>
          </a:xfrm>
          <a:prstGeom prst="rect">
            <a:avLst/>
          </a:prstGeom>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 sz="3200" b="1" i="0" strike="noStrike" kern="0" cap="none" spc="0" normalizeH="0" baseline="0" noProof="0" dirty="0" smtClean="0">
                <a:ln>
                  <a:noFill/>
                </a:ln>
                <a:solidFill>
                  <a:schemeClr val="accent6">
                    <a:lumMod val="60000"/>
                    <a:lumOff val="40000"/>
                  </a:schemeClr>
                </a:solidFill>
                <a:effectLst/>
                <a:uLnTx/>
                <a:uFillTx/>
                <a:latin typeface="+mj-lt"/>
                <a:ea typeface="+mj-ea"/>
                <a:cs typeface="+mj-cs"/>
              </a:rPr>
              <a:t>Stomach Perforation </a:t>
            </a:r>
            <a:endParaRPr kumimoji="0" lang="sr-Cyrl-RS" sz="3200" b="0" i="0" strike="noStrike" kern="0" cap="none" spc="0" normalizeH="0" baseline="0" noProof="0" dirty="0" smtClean="0">
              <a:ln>
                <a:noFill/>
              </a:ln>
              <a:solidFill>
                <a:schemeClr val="tx2"/>
              </a:solidFill>
              <a:effectLst/>
              <a:uLnTx/>
              <a:uFillTx/>
              <a:latin typeface="+mj-lt"/>
              <a:ea typeface="+mj-ea"/>
              <a:cs typeface="+mj-cs"/>
            </a:endParaRPr>
          </a:p>
        </p:txBody>
      </p:sp>
      <p:sp>
        <p:nvSpPr>
          <p:cNvPr id="25603" name="Content Placeholder 2"/>
          <p:cNvSpPr>
            <a:spLocks noGrp="1"/>
          </p:cNvSpPr>
          <p:nvPr>
            <p:ph idx="1"/>
          </p:nvPr>
        </p:nvSpPr>
        <p:spPr>
          <a:xfrm>
            <a:off x="457200" y="685800"/>
            <a:ext cx="8229600" cy="5440363"/>
          </a:xfrm>
          <a:prstGeom prst="rect">
            <a:avLst/>
          </a:prstGeom>
        </p:spPr>
        <p:txBody>
          <a:bodyPr vert="horz" wrap="square" lIns="91440" tIns="45720" rIns="91440" bIns="45720" numCol="1" anchor="t" anchorCtr="0" compatLnSpc="1">
            <a:prstTxWarp prst="textNoShape">
              <a:avLst/>
            </a:prstTxWarp>
          </a:bodyPr>
          <a:lstStyle/>
          <a:p>
            <a:pPr>
              <a:defRPr/>
            </a:pPr>
            <a:endParaRPr lang="sr-Latn-RS" sz="2400" dirty="0"/>
          </a:p>
          <a:p>
            <a:pPr>
              <a:defRPr/>
            </a:pPr>
            <a:r>
              <a:rPr kumimoji="0" lang="en" sz="1800" b="0" i="0" u="none" strike="noStrike" kern="0" cap="none" spc="0" normalizeH="0" baseline="0" noProof="0" dirty="0" smtClean="0">
                <a:ln>
                  <a:noFill/>
                </a:ln>
                <a:solidFill>
                  <a:schemeClr val="tx1"/>
                </a:solidFill>
                <a:effectLst/>
                <a:uLnTx/>
                <a:uFillTx/>
              </a:rPr>
              <a:t>Rare</a:t>
            </a:r>
            <a:r>
              <a:rPr kumimoji="0" lang="sr-Latn-RS" sz="1800" b="0" i="0" u="none" strike="noStrike" kern="0" cap="none" spc="0" normalizeH="0" baseline="0" noProof="0" dirty="0" smtClean="0">
                <a:ln>
                  <a:noFill/>
                </a:ln>
                <a:solidFill>
                  <a:schemeClr val="tx1"/>
                </a:solidFill>
                <a:effectLst/>
                <a:uLnTx/>
                <a:uFillTx/>
              </a:rPr>
              <a:t>,</a:t>
            </a:r>
            <a:r>
              <a:rPr kumimoji="0" lang="en" sz="1800" b="0" i="0" u="none" strike="noStrike" kern="0" cap="none" spc="0" normalizeH="0" baseline="0" noProof="0" dirty="0" smtClean="0">
                <a:ln>
                  <a:noFill/>
                </a:ln>
                <a:solidFill>
                  <a:schemeClr val="tx1"/>
                </a:solidFill>
                <a:effectLst/>
                <a:uLnTx/>
                <a:uFillTx/>
              </a:rPr>
              <a:t> but with significant morbidity and mortality</a:t>
            </a:r>
            <a:r>
              <a:rPr kumimoji="0" lang="sr-Latn-RS" sz="1800" b="0" i="0" u="none" strike="noStrike" kern="0" cap="none" spc="0" normalizeH="0" baseline="0" noProof="0" dirty="0" smtClean="0">
                <a:ln>
                  <a:noFill/>
                </a:ln>
                <a:solidFill>
                  <a:schemeClr val="tx1"/>
                </a:solidFill>
                <a:effectLst/>
                <a:uLnTx/>
                <a:uFillTx/>
              </a:rPr>
              <a:t>.</a:t>
            </a:r>
            <a:endParaRPr kumimoji="0" lang="en" sz="1800" b="0" i="0" u="none" strike="noStrike" kern="0" cap="none" spc="0" normalizeH="0" baseline="0" noProof="0" dirty="0" smtClean="0">
              <a:ln>
                <a:noFill/>
              </a:ln>
              <a:solidFill>
                <a:schemeClr val="tx1"/>
              </a:solidFill>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en" sz="1800" b="0" i="0" u="none" strike="noStrike" kern="0" cap="none" spc="0" normalizeH="0" baseline="0" noProof="0" dirty="0" smtClean="0">
                <a:ln>
                  <a:noFill/>
                </a:ln>
                <a:solidFill>
                  <a:schemeClr val="tx1"/>
                </a:solidFill>
                <a:effectLst/>
                <a:uLnTx/>
                <a:uFillTx/>
              </a:rPr>
              <a:t>It occurs in premature and full-term children, where some children are completely stable and healthy before the perforation, while others have a anomaly.</a:t>
            </a:r>
          </a:p>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en" sz="1800" b="0" i="0" u="none" strike="noStrike" kern="0" cap="none" spc="0" normalizeH="0" baseline="0" noProof="0" dirty="0" smtClean="0">
                <a:ln>
                  <a:noFill/>
                </a:ln>
                <a:solidFill>
                  <a:schemeClr val="tx1"/>
                </a:solidFill>
                <a:effectLst/>
                <a:uLnTx/>
                <a:uFillTx/>
              </a:rPr>
              <a:t>Intrauterine perforation is also possible</a:t>
            </a:r>
          </a:p>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sr-Latn-RS" sz="1800" b="0" i="0" u="none" strike="noStrike" kern="0" cap="none" spc="0" normalizeH="0" baseline="0" noProof="0" dirty="0" smtClean="0">
              <a:ln>
                <a:noFill/>
              </a:ln>
              <a:solidFill>
                <a:schemeClr val="tx1"/>
              </a:solidFill>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sr-Latn-RS" sz="1800" b="0" i="0" u="none" strike="noStrike" kern="0" cap="none" spc="0" normalizeH="0" baseline="0" noProof="0" dirty="0" smtClean="0">
                <a:ln>
                  <a:noFill/>
                </a:ln>
                <a:solidFill>
                  <a:schemeClr val="tx1"/>
                </a:solidFill>
                <a:effectLst/>
                <a:uLnTx/>
                <a:uFillTx/>
              </a:rPr>
              <a:t>It </a:t>
            </a:r>
            <a:r>
              <a:rPr lang="sr-Latn-RS" sz="1800" dirty="0"/>
              <a:t>c</a:t>
            </a:r>
            <a:r>
              <a:rPr kumimoji="0" lang="en" sz="1800" b="0" i="0" u="none" strike="noStrike" kern="0" cap="none" spc="0" normalizeH="0" baseline="0" noProof="0" dirty="0" smtClean="0">
                <a:ln>
                  <a:noFill/>
                </a:ln>
                <a:solidFill>
                  <a:schemeClr val="tx1"/>
                </a:solidFill>
                <a:effectLst/>
                <a:uLnTx/>
                <a:uFillTx/>
              </a:rPr>
              <a:t>an be:</a:t>
            </a:r>
          </a:p>
          <a:p>
            <a:pPr marR="0" lvl="0" algn="l" defTabSz="914400" rtl="0" eaLnBrk="0" fontAlgn="base" latinLnBrk="0" hangingPunct="0">
              <a:lnSpc>
                <a:spcPct val="100000"/>
              </a:lnSpc>
              <a:spcBef>
                <a:spcPct val="20000"/>
              </a:spcBef>
              <a:spcAft>
                <a:spcPct val="0"/>
              </a:spcAft>
              <a:buClrTx/>
              <a:buSzTx/>
              <a:buFont typeface="+mj-lt"/>
              <a:buAutoNum type="arabicPeriod"/>
              <a:defRPr/>
            </a:pPr>
            <a:r>
              <a:rPr kumimoji="0" lang="en" sz="1800" b="1" i="0" u="sng" strike="noStrike" kern="0" cap="none" spc="0" normalizeH="0" baseline="0" noProof="0" dirty="0" smtClean="0">
                <a:ln>
                  <a:noFill/>
                </a:ln>
                <a:solidFill>
                  <a:schemeClr val="accent6">
                    <a:lumMod val="60000"/>
                    <a:lumOff val="40000"/>
                  </a:schemeClr>
                </a:solidFill>
                <a:effectLst/>
                <a:uLnTx/>
                <a:uFillTx/>
              </a:rPr>
              <a:t>Spontaneous</a:t>
            </a:r>
            <a:r>
              <a:rPr kumimoji="0" lang="en" sz="1800" b="0" i="0" u="none" strike="noStrike" kern="0" cap="none" spc="0" normalizeH="0" baseline="0" noProof="0" dirty="0" smtClean="0">
                <a:ln>
                  <a:noFill/>
                </a:ln>
                <a:solidFill>
                  <a:schemeClr val="tx1"/>
                </a:solidFill>
                <a:effectLst/>
                <a:uLnTx/>
                <a:uFillTx/>
              </a:rPr>
              <a:t> </a:t>
            </a:r>
            <a:r>
              <a:rPr kumimoji="0" lang="sr-Latn-RS" sz="1800" b="0" i="0" u="none" strike="noStrike" kern="0" cap="none" spc="0" normalizeH="0" baseline="0" noProof="0" dirty="0" smtClean="0">
                <a:ln>
                  <a:noFill/>
                </a:ln>
                <a:solidFill>
                  <a:schemeClr val="tx1"/>
                </a:solidFill>
                <a:effectLst/>
                <a:uLnTx/>
                <a:uFillTx/>
              </a:rPr>
              <a:t>– it </a:t>
            </a:r>
            <a:r>
              <a:rPr kumimoji="0" lang="en" sz="1800" b="0" i="0" u="none" strike="noStrike" kern="0" cap="none" spc="0" normalizeH="0" baseline="0" noProof="0" dirty="0" smtClean="0">
                <a:ln>
                  <a:noFill/>
                </a:ln>
                <a:solidFill>
                  <a:schemeClr val="tx1"/>
                </a:solidFill>
                <a:effectLst/>
                <a:uLnTx/>
                <a:uFillTx/>
              </a:rPr>
              <a:t>refer</a:t>
            </a:r>
            <a:r>
              <a:rPr kumimoji="0" lang="sr-Latn-RS" sz="1800" b="0" i="0" u="none" strike="noStrike" kern="0" cap="none" spc="0" normalizeH="0" baseline="0" noProof="0" dirty="0" smtClean="0">
                <a:ln>
                  <a:noFill/>
                </a:ln>
                <a:solidFill>
                  <a:schemeClr val="tx1"/>
                </a:solidFill>
                <a:effectLst/>
                <a:uLnTx/>
                <a:uFillTx/>
              </a:rPr>
              <a:t>s</a:t>
            </a:r>
            <a:r>
              <a:rPr kumimoji="0" lang="en" sz="1800" b="0" i="0" u="none" strike="noStrike" kern="0" cap="none" spc="0" normalizeH="0" baseline="0" noProof="0" dirty="0" smtClean="0">
                <a:ln>
                  <a:noFill/>
                </a:ln>
                <a:solidFill>
                  <a:schemeClr val="tx1"/>
                </a:solidFill>
                <a:effectLst/>
                <a:uLnTx/>
                <a:uFillTx/>
              </a:rPr>
              <a:t> to those in which no specific cause has been identified and they represent the majority of perforations. They most often occur along the great curve of the stomach, and possible reasons include congenital weakness of the muscles of the stomach wall, laborious vaginal delivery and pneumatic distension. </a:t>
            </a:r>
            <a:r>
              <a:rPr kumimoji="0" lang="sr-Latn-RS" sz="1800" b="0" i="0" u="none" strike="noStrike" kern="0" cap="none" spc="0" normalizeH="0" baseline="0" noProof="0" dirty="0" smtClean="0">
                <a:ln>
                  <a:noFill/>
                </a:ln>
                <a:solidFill>
                  <a:schemeClr val="tx1"/>
                </a:solidFill>
                <a:effectLst/>
                <a:uLnTx/>
                <a:uFillTx/>
              </a:rPr>
              <a:t>Management:</a:t>
            </a:r>
            <a:r>
              <a:rPr kumimoji="0" lang="en" sz="1800" b="0" i="0" u="none" strike="noStrike" kern="0" cap="none" spc="0" normalizeH="0" baseline="0" noProof="0" dirty="0" smtClean="0">
                <a:ln>
                  <a:noFill/>
                </a:ln>
                <a:solidFill>
                  <a:schemeClr val="tx1"/>
                </a:solidFill>
                <a:effectLst/>
                <a:uLnTx/>
                <a:uFillTx/>
              </a:rPr>
              <a:t> emergency puncture of the abdominal cavity and operative</a:t>
            </a:r>
            <a:r>
              <a:rPr kumimoji="0" lang="sr-Latn-RS" sz="1800" b="0" i="0" u="none" strike="noStrike" kern="0" cap="none" spc="0" normalizeH="0" baseline="0" noProof="0" dirty="0" smtClean="0">
                <a:ln>
                  <a:noFill/>
                </a:ln>
                <a:solidFill>
                  <a:schemeClr val="tx1"/>
                </a:solidFill>
                <a:effectLst/>
                <a:uLnTx/>
                <a:uFillTx/>
              </a:rPr>
              <a:t>.</a:t>
            </a:r>
            <a:endParaRPr lang="sr-Latn-RS" sz="1800" dirty="0"/>
          </a:p>
          <a:p>
            <a:pPr marR="0" lvl="0" algn="l" defTabSz="914400" rtl="0" eaLnBrk="0" fontAlgn="base" latinLnBrk="0" hangingPunct="0">
              <a:lnSpc>
                <a:spcPct val="100000"/>
              </a:lnSpc>
              <a:spcBef>
                <a:spcPct val="20000"/>
              </a:spcBef>
              <a:spcAft>
                <a:spcPct val="0"/>
              </a:spcAft>
              <a:buClrTx/>
              <a:buSzTx/>
              <a:buFont typeface="+mj-lt"/>
              <a:buAutoNum type="arabicPeriod"/>
              <a:defRPr/>
            </a:pPr>
            <a:r>
              <a:rPr kumimoji="0" lang="en" sz="1800" b="1" i="0" u="sng" strike="noStrike" kern="0" cap="none" spc="0" normalizeH="0" baseline="0" noProof="0" dirty="0" smtClean="0">
                <a:ln>
                  <a:noFill/>
                </a:ln>
                <a:solidFill>
                  <a:schemeClr val="accent6">
                    <a:lumMod val="60000"/>
                    <a:lumOff val="40000"/>
                  </a:schemeClr>
                </a:solidFill>
                <a:effectLst/>
                <a:uLnTx/>
                <a:uFillTx/>
              </a:rPr>
              <a:t>Ischemic </a:t>
            </a:r>
            <a:r>
              <a:rPr lang="sr-Latn-RS" sz="1800" dirty="0" smtClean="0"/>
              <a:t> - it o</a:t>
            </a:r>
            <a:r>
              <a:rPr kumimoji="0" lang="en" sz="1800" b="0" i="0" u="none" strike="noStrike" kern="0" cap="none" spc="0" normalizeH="0" baseline="0" noProof="0" dirty="0" smtClean="0">
                <a:ln>
                  <a:noFill/>
                </a:ln>
                <a:solidFill>
                  <a:schemeClr val="tx1"/>
                </a:solidFill>
                <a:effectLst/>
                <a:uLnTx/>
                <a:uFillTx/>
              </a:rPr>
              <a:t>ccurs in cases of stress, such as prematurity, asphyxia, sepsis, necrotic enterocolitis, when intestinal ischemia occurs due to the centralization of blood flow.</a:t>
            </a:r>
            <a:endParaRPr kumimoji="0" lang="sr-Latn-RS" sz="1800" b="0" i="0" u="none" strike="noStrike" kern="0" cap="none" spc="0" normalizeH="0" baseline="0" noProof="0" dirty="0" smtClean="0">
              <a:ln>
                <a:noFill/>
              </a:ln>
              <a:solidFill>
                <a:schemeClr val="tx1"/>
              </a:solidFill>
              <a:effectLst/>
              <a:uLnTx/>
              <a:uFillTx/>
            </a:endParaRPr>
          </a:p>
          <a:p>
            <a:pPr marR="0" lvl="0" algn="l" defTabSz="914400" rtl="0" eaLnBrk="0" fontAlgn="base" latinLnBrk="0" hangingPunct="0">
              <a:lnSpc>
                <a:spcPct val="100000"/>
              </a:lnSpc>
              <a:spcBef>
                <a:spcPct val="20000"/>
              </a:spcBef>
              <a:spcAft>
                <a:spcPct val="0"/>
              </a:spcAft>
              <a:buClrTx/>
              <a:buSzTx/>
              <a:buFont typeface="+mj-lt"/>
              <a:buAutoNum type="arabicPeriod"/>
              <a:defRPr/>
            </a:pPr>
            <a:r>
              <a:rPr kumimoji="0" lang="en" sz="1800" b="1" i="0" u="sng" strike="noStrike" kern="0" cap="none" spc="0" normalizeH="0" baseline="0" noProof="0" dirty="0" smtClean="0">
                <a:ln>
                  <a:noFill/>
                </a:ln>
                <a:solidFill>
                  <a:schemeClr val="accent6">
                    <a:lumMod val="60000"/>
                    <a:lumOff val="40000"/>
                  </a:schemeClr>
                </a:solidFill>
                <a:effectLst/>
                <a:uLnTx/>
                <a:uFillTx/>
              </a:rPr>
              <a:t>Traumatic perforation</a:t>
            </a:r>
            <a:r>
              <a:rPr kumimoji="0" lang="en" sz="1800" b="1" i="0" strike="noStrike" kern="0" cap="none" spc="0" normalizeH="0" baseline="0" noProof="0" dirty="0" smtClean="0">
                <a:ln>
                  <a:noFill/>
                </a:ln>
                <a:solidFill>
                  <a:schemeClr val="accent6">
                    <a:lumMod val="60000"/>
                    <a:lumOff val="40000"/>
                  </a:schemeClr>
                </a:solidFill>
                <a:effectLst/>
                <a:uLnTx/>
                <a:uFillTx/>
              </a:rPr>
              <a:t> </a:t>
            </a:r>
            <a:r>
              <a:rPr kumimoji="0" lang="sr-Latn-RS" sz="1800" b="0" i="0" u="none" strike="noStrike" kern="0" cap="none" spc="0" normalizeH="0" baseline="0" noProof="0" dirty="0" smtClean="0">
                <a:ln>
                  <a:noFill/>
                </a:ln>
                <a:solidFill>
                  <a:schemeClr val="tx1"/>
                </a:solidFill>
                <a:effectLst/>
                <a:uLnTx/>
                <a:uFillTx/>
              </a:rPr>
              <a:t>- it</a:t>
            </a:r>
            <a:r>
              <a:rPr kumimoji="0" lang="sr-Latn-RS" sz="1800" b="0" i="0" u="none" strike="noStrike" kern="0" cap="none" spc="0" normalizeH="0" noProof="0" dirty="0" smtClean="0">
                <a:ln>
                  <a:noFill/>
                </a:ln>
                <a:solidFill>
                  <a:schemeClr val="tx1"/>
                </a:solidFill>
                <a:effectLst/>
                <a:uLnTx/>
                <a:uFillTx/>
              </a:rPr>
              <a:t> o</a:t>
            </a:r>
            <a:r>
              <a:rPr kumimoji="0" lang="en" sz="1800" b="0" i="0" u="none" strike="noStrike" kern="0" cap="none" spc="0" normalizeH="0" baseline="0" noProof="0" dirty="0" smtClean="0">
                <a:ln>
                  <a:noFill/>
                </a:ln>
                <a:solidFill>
                  <a:schemeClr val="tx1"/>
                </a:solidFill>
                <a:effectLst/>
                <a:uLnTx/>
                <a:uFillTx/>
              </a:rPr>
              <a:t>ccurs due to pneumatic distension of the stomach during aggressive </a:t>
            </a:r>
            <a:r>
              <a:rPr kumimoji="0" lang="sr-Latn-RS" sz="1800" b="0" i="0" u="none" strike="noStrike" kern="0" cap="none" spc="0" normalizeH="0" baseline="0" noProof="0" dirty="0" smtClean="0">
                <a:ln>
                  <a:noFill/>
                </a:ln>
                <a:solidFill>
                  <a:schemeClr val="tx1"/>
                </a:solidFill>
                <a:effectLst/>
                <a:uLnTx/>
                <a:uFillTx/>
              </a:rPr>
              <a:t>mask </a:t>
            </a:r>
            <a:r>
              <a:rPr kumimoji="0" lang="en" sz="1800" b="0" i="0" u="none" strike="noStrike" kern="0" cap="none" spc="0" normalizeH="0" baseline="0" noProof="0" dirty="0" smtClean="0">
                <a:ln>
                  <a:noFill/>
                </a:ln>
                <a:solidFill>
                  <a:schemeClr val="tx1"/>
                </a:solidFill>
                <a:effectLst/>
                <a:uLnTx/>
                <a:uFillTx/>
              </a:rPr>
              <a:t>ventilation or iatrogenic due to manipulation of the nasogastric tube or trauma during surgery.</a:t>
            </a:r>
            <a:endParaRPr kumimoji="0" lang="en-US" sz="1800" b="0" i="0" u="none" strike="noStrike" kern="0" cap="none" spc="0" normalizeH="0" baseline="0" noProof="0" dirty="0" smtClean="0">
              <a:ln>
                <a:noFill/>
              </a:ln>
              <a:solidFill>
                <a:schemeClr val="tx1"/>
              </a:solidFill>
              <a:effectLst/>
              <a:uLnTx/>
              <a:uFillTx/>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Content Placeholder 2"/>
          <p:cNvSpPr>
            <a:spLocks noGrp="1"/>
          </p:cNvSpPr>
          <p:nvPr>
            <p:ph idx="1"/>
          </p:nvPr>
        </p:nvSpPr>
        <p:spPr>
          <a:xfrm>
            <a:off x="457200" y="571500"/>
            <a:ext cx="8229600" cy="555466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lgn="just"/>
            <a:r>
              <a:rPr sz="1800" dirty="0"/>
              <a:t>It usually occurs in the first 7 days of life, and most often there is information about asphyxia, hypoxia and prematurity.</a:t>
            </a:r>
          </a:p>
          <a:p>
            <a:pPr lvl="0" algn="just"/>
            <a:r>
              <a:rPr sz="1800" dirty="0"/>
              <a:t>Children refuse food or vomit, and the </a:t>
            </a:r>
            <a:r>
              <a:rPr sz="1800" dirty="0" smtClean="0"/>
              <a:t>content </a:t>
            </a:r>
            <a:r>
              <a:rPr sz="1800" dirty="0"/>
              <a:t>may contain traces of blood.</a:t>
            </a:r>
          </a:p>
          <a:p>
            <a:pPr lvl="0" algn="just"/>
            <a:r>
              <a:rPr sz="1800" dirty="0"/>
              <a:t>Abdominal distension occurs very quickly, and later </a:t>
            </a:r>
            <a:r>
              <a:rPr sz="1800" dirty="0" smtClean="0"/>
              <a:t>respiratory </a:t>
            </a:r>
            <a:r>
              <a:rPr sz="1800" dirty="0"/>
              <a:t>distress, hemodynamic instability and signs of shock </a:t>
            </a:r>
            <a:r>
              <a:rPr lang="en-US" sz="1800" dirty="0" smtClean="0"/>
              <a:t>develop</a:t>
            </a:r>
            <a:r>
              <a:rPr lang="sr-Latn-RS" sz="1800" dirty="0" smtClean="0"/>
              <a:t> </a:t>
            </a:r>
            <a:r>
              <a:rPr sz="1800" dirty="0" smtClean="0"/>
              <a:t>(hypothermia</a:t>
            </a:r>
            <a:r>
              <a:rPr sz="1800" dirty="0"/>
              <a:t>, cyanosis, poor peripheral perfusion, reduced diuresis).</a:t>
            </a:r>
          </a:p>
          <a:p>
            <a:pPr lvl="0" algn="just"/>
            <a:r>
              <a:rPr lang="en" altLang="en-US" sz="1800" dirty="0"/>
              <a:t>The abdomen is firm, </a:t>
            </a:r>
            <a:r>
              <a:rPr lang="sr-Latn-RS" altLang="en-US" sz="1800" dirty="0" smtClean="0"/>
              <a:t>dolorous</a:t>
            </a:r>
            <a:r>
              <a:rPr lang="en" altLang="en-US" sz="1800" dirty="0" smtClean="0"/>
              <a:t> </a:t>
            </a:r>
            <a:r>
              <a:rPr lang="en" altLang="en-US" sz="1800" dirty="0"/>
              <a:t>with signs of peritonitis, and subcutaneous emphysema of the abdomen and pneumoscrotum </a:t>
            </a:r>
            <a:r>
              <a:rPr lang="en" altLang="en-US" sz="1800" dirty="0" smtClean="0"/>
              <a:t>c</a:t>
            </a:r>
            <a:r>
              <a:rPr lang="sr-Latn-RS" altLang="en-US" sz="1800" dirty="0" smtClean="0"/>
              <a:t>ould</a:t>
            </a:r>
            <a:r>
              <a:rPr lang="en" altLang="en-US" sz="1800" dirty="0" smtClean="0"/>
              <a:t> </a:t>
            </a:r>
            <a:r>
              <a:rPr lang="en" altLang="en-US" sz="1800" dirty="0"/>
              <a:t>be seen.</a:t>
            </a:r>
            <a:endParaRPr lang="ru-RU" altLang="en-US" sz="1800" dirty="0"/>
          </a:p>
          <a:p>
            <a:pPr lvl="0" algn="just"/>
            <a:r>
              <a:rPr lang="en" altLang="en-US" sz="1800" dirty="0"/>
              <a:t>Native X-ray: pneumoperitoneum</a:t>
            </a:r>
            <a:endParaRPr lang="ru-RU" altLang="en-US" sz="1800" dirty="0"/>
          </a:p>
          <a:p>
            <a:pPr lvl="0" algn="just"/>
            <a:r>
              <a:rPr lang="en" altLang="en-US" sz="1800" dirty="0"/>
              <a:t>On the </a:t>
            </a:r>
            <a:r>
              <a:rPr lang="sr-Latn-RS" altLang="en-US" sz="1800" dirty="0" smtClean="0"/>
              <a:t>contrast </a:t>
            </a:r>
            <a:r>
              <a:rPr lang="en" altLang="en-US" sz="1800" dirty="0" smtClean="0"/>
              <a:t>passage </a:t>
            </a:r>
            <a:r>
              <a:rPr lang="en" altLang="en-US" sz="1800" dirty="0"/>
              <a:t>of the GIT, using a small amount of water-soluble contrast, extravasation </a:t>
            </a:r>
            <a:r>
              <a:rPr lang="en" altLang="en-US" sz="1800" dirty="0" smtClean="0"/>
              <a:t>outside </a:t>
            </a:r>
            <a:r>
              <a:rPr lang="en" altLang="en-US" sz="1800" dirty="0"/>
              <a:t>the stomach into the peritoneal cavity is observed.</a:t>
            </a:r>
            <a:endParaRPr lang="ru-RU" altLang="en-US" sz="1800" dirty="0"/>
          </a:p>
          <a:p>
            <a:pPr lvl="0" algn="just"/>
            <a:r>
              <a:rPr lang="en" altLang="en-US" sz="1800" dirty="0"/>
              <a:t>Treatment: stop feeding, place a nasogastric </a:t>
            </a:r>
            <a:r>
              <a:rPr lang="en" altLang="en-US" sz="1800" dirty="0" smtClean="0"/>
              <a:t>tube </a:t>
            </a:r>
            <a:r>
              <a:rPr lang="en" altLang="en-US" sz="1800" dirty="0"/>
              <a:t>and include broad-spectrum antibiotics. If the distension of the abdomen is large enough to endanger respiration, it is possible to puncture the abdomen with an intravenous cannula in order to evacuate the air.</a:t>
            </a:r>
            <a:endParaRPr lang="ru-RU" altLang="en-US" sz="1800" dirty="0"/>
          </a:p>
          <a:p>
            <a:pPr lvl="0" algn="just"/>
            <a:r>
              <a:rPr lang="en" altLang="en-US" sz="1800" dirty="0"/>
              <a:t>Operative treatment: small </a:t>
            </a:r>
            <a:r>
              <a:rPr lang="en" altLang="en-US" sz="1800" dirty="0" smtClean="0"/>
              <a:t>perforation</a:t>
            </a:r>
            <a:r>
              <a:rPr lang="sr-Latn-RS" altLang="en-US" sz="1800" dirty="0" smtClean="0"/>
              <a:t> </a:t>
            </a:r>
            <a:r>
              <a:rPr lang="en" altLang="en-US" sz="1800" dirty="0" smtClean="0"/>
              <a:t>–</a:t>
            </a:r>
            <a:r>
              <a:rPr lang="sr-Latn-RS" altLang="en-US" sz="1800" dirty="0" smtClean="0"/>
              <a:t> </a:t>
            </a:r>
            <a:r>
              <a:rPr lang="en" altLang="en-US" sz="1800" dirty="0" smtClean="0"/>
              <a:t>suture</a:t>
            </a:r>
            <a:endParaRPr lang="sr-Latn-RS" altLang="en-US" sz="1800" dirty="0"/>
          </a:p>
          <a:p>
            <a:pPr marL="0" lvl="0" indent="0" algn="just">
              <a:buNone/>
            </a:pPr>
            <a:r>
              <a:rPr lang="sr-Latn-RS" altLang="en-US" sz="1800" dirty="0" smtClean="0"/>
              <a:t>                                       </a:t>
            </a:r>
            <a:r>
              <a:rPr lang="en" altLang="en-US" sz="1800" dirty="0" smtClean="0"/>
              <a:t>large </a:t>
            </a:r>
            <a:r>
              <a:rPr lang="en" altLang="en-US" sz="1800" dirty="0"/>
              <a:t>perforation: gastrostomy, subtotal </a:t>
            </a:r>
            <a:r>
              <a:rPr lang="en" altLang="en-US" sz="1800" dirty="0" smtClean="0"/>
              <a:t>gastrectomy</a:t>
            </a:r>
            <a:endParaRPr lang="ru-RU" altLang="en-US" sz="1800" dirty="0"/>
          </a:p>
          <a:p>
            <a:pPr lvl="0"/>
            <a:endParaRPr lang="ru-RU" altLang="en-US" sz="1800"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28625" y="0"/>
            <a:ext cx="8229600" cy="785813"/>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lang="sr-Latn-RS" sz="3200" dirty="0" smtClean="0">
                <a:solidFill>
                  <a:srgbClr val="FF0000"/>
                </a:solidFill>
              </a:rPr>
              <a:t>S</a:t>
            </a:r>
            <a:r>
              <a:rPr lang="en-US" sz="3200" dirty="0" err="1" smtClean="0">
                <a:solidFill>
                  <a:srgbClr val="FF0000"/>
                </a:solidFill>
              </a:rPr>
              <a:t>tomach</a:t>
            </a:r>
            <a:r>
              <a:rPr lang="en-US" sz="3200" dirty="0" smtClean="0">
                <a:solidFill>
                  <a:srgbClr val="FF0000"/>
                </a:solidFill>
              </a:rPr>
              <a:t> </a:t>
            </a:r>
            <a:r>
              <a:rPr lang="sr-Latn-RS" sz="3200" dirty="0" err="1">
                <a:solidFill>
                  <a:srgbClr val="FF0000"/>
                </a:solidFill>
              </a:rPr>
              <a:t>v</a:t>
            </a:r>
            <a:r>
              <a:rPr sz="3200" dirty="0" err="1" smtClean="0">
                <a:solidFill>
                  <a:srgbClr val="FF0000"/>
                </a:solidFill>
              </a:rPr>
              <a:t>ol</a:t>
            </a:r>
            <a:r>
              <a:rPr lang="sr-Latn-RS" sz="3200" dirty="0" smtClean="0">
                <a:solidFill>
                  <a:srgbClr val="FF0000"/>
                </a:solidFill>
              </a:rPr>
              <a:t>v</a:t>
            </a:r>
            <a:r>
              <a:rPr sz="3200" dirty="0" err="1" smtClean="0">
                <a:solidFill>
                  <a:srgbClr val="FF0000"/>
                </a:solidFill>
              </a:rPr>
              <a:t>ulu</a:t>
            </a:r>
            <a:r>
              <a:rPr lang="sr-Latn-RS" sz="3200" dirty="0" smtClean="0">
                <a:solidFill>
                  <a:srgbClr val="FF0000"/>
                </a:solidFill>
              </a:rPr>
              <a:t>s</a:t>
            </a:r>
            <a:endParaRPr sz="3200" dirty="0">
              <a:solidFill>
                <a:srgbClr val="FF0000"/>
              </a:solidFill>
            </a:endParaRPr>
          </a:p>
        </p:txBody>
      </p:sp>
      <p:sp>
        <p:nvSpPr>
          <p:cNvPr id="27651" name="Content Placeholder 2"/>
          <p:cNvSpPr>
            <a:spLocks noGrp="1"/>
          </p:cNvSpPr>
          <p:nvPr>
            <p:ph idx="1"/>
          </p:nvPr>
        </p:nvSpPr>
        <p:spPr>
          <a:xfrm>
            <a:off x="500063" y="838200"/>
            <a:ext cx="8229600" cy="5519738"/>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r>
              <a:rPr sz="1600" b="1" dirty="0"/>
              <a:t>Definition </a:t>
            </a:r>
            <a:r>
              <a:rPr sz="1600" dirty="0"/>
              <a:t>- </a:t>
            </a:r>
            <a:r>
              <a:rPr lang="en" altLang="en-US" sz="1600" dirty="0"/>
              <a:t>rotation of one part of the stomach around the other by 180-360 degrees, which leads to obstruction and possible strangulation</a:t>
            </a:r>
            <a:endParaRPr lang="ru-RU" altLang="en-US" sz="1600" dirty="0"/>
          </a:p>
          <a:p>
            <a:pPr lvl="0"/>
            <a:endParaRPr lang="sr-Latn-RS" sz="1600" b="1" dirty="0" smtClean="0"/>
          </a:p>
          <a:p>
            <a:pPr lvl="0"/>
            <a:r>
              <a:rPr sz="1600" b="1" dirty="0" smtClean="0"/>
              <a:t>Anatomy</a:t>
            </a:r>
            <a:r>
              <a:rPr sz="1600" b="1" dirty="0"/>
              <a:t>: </a:t>
            </a:r>
            <a:r>
              <a:rPr sz="1600" dirty="0"/>
              <a:t>The stomach is fixed in the region of the esophageal hiatus and in the </a:t>
            </a:r>
            <a:r>
              <a:rPr sz="1600" dirty="0" err="1"/>
              <a:t>pyloroduodenal</a:t>
            </a:r>
            <a:r>
              <a:rPr sz="1600" dirty="0"/>
              <a:t> region. The </a:t>
            </a:r>
            <a:r>
              <a:rPr sz="1600" dirty="0" err="1"/>
              <a:t>gastrohepatic</a:t>
            </a:r>
            <a:r>
              <a:rPr sz="1600" dirty="0"/>
              <a:t>, </a:t>
            </a:r>
            <a:r>
              <a:rPr sz="1600" dirty="0" err="1"/>
              <a:t>gastrophrenic</a:t>
            </a:r>
            <a:r>
              <a:rPr sz="1600" dirty="0"/>
              <a:t>, </a:t>
            </a:r>
            <a:r>
              <a:rPr sz="1600" dirty="0" err="1"/>
              <a:t>gastrosplenic</a:t>
            </a:r>
            <a:r>
              <a:rPr sz="1600" dirty="0"/>
              <a:t> and </a:t>
            </a:r>
            <a:r>
              <a:rPr sz="1600" dirty="0" err="1"/>
              <a:t>gastrocolic</a:t>
            </a:r>
            <a:r>
              <a:rPr sz="1600" dirty="0"/>
              <a:t> ligaments participate in the fixation of the stomach. </a:t>
            </a:r>
            <a:r>
              <a:rPr lang="sr-Latn-RS" sz="1600" dirty="0" smtClean="0"/>
              <a:t>T</a:t>
            </a:r>
            <a:r>
              <a:rPr sz="1600" dirty="0" smtClean="0"/>
              <a:t>he </a:t>
            </a:r>
            <a:r>
              <a:rPr sz="1600" dirty="0"/>
              <a:t>weakness or absence of these ligaments </a:t>
            </a:r>
            <a:r>
              <a:rPr sz="1600" dirty="0" smtClean="0"/>
              <a:t>lead</a:t>
            </a:r>
            <a:r>
              <a:rPr lang="sr-Latn-RS" sz="1600" dirty="0" smtClean="0"/>
              <a:t> </a:t>
            </a:r>
            <a:r>
              <a:rPr sz="1600" dirty="0" smtClean="0"/>
              <a:t>to </a:t>
            </a:r>
            <a:r>
              <a:rPr sz="1600" dirty="0"/>
              <a:t>volvulus, and the risk is significantly higher if there are diaphragm </a:t>
            </a:r>
            <a:r>
              <a:rPr sz="1600" dirty="0" smtClean="0"/>
              <a:t>defects</a:t>
            </a:r>
            <a:endParaRPr lang="sr-Latn-RS" sz="1600" dirty="0" smtClean="0"/>
          </a:p>
          <a:p>
            <a:pPr marL="0" lvl="0" indent="0">
              <a:buNone/>
            </a:pPr>
            <a:endParaRPr lang="ru-RU" altLang="en-US" sz="1600" dirty="0"/>
          </a:p>
          <a:p>
            <a:pPr lvl="0"/>
            <a:r>
              <a:rPr lang="sr-Latn-RS" altLang="en-US" sz="1600" b="1" dirty="0" smtClean="0"/>
              <a:t>Division</a:t>
            </a:r>
            <a:r>
              <a:rPr lang="sr-Latn-RS" altLang="en-US" sz="1600" dirty="0" smtClean="0"/>
              <a:t>:</a:t>
            </a:r>
            <a:endParaRPr lang="ru-RU" altLang="en-US" sz="1600" dirty="0"/>
          </a:p>
          <a:p>
            <a:pPr lvl="0">
              <a:buFont typeface="+mj-lt"/>
              <a:buAutoNum type="arabicPeriod"/>
            </a:pPr>
            <a:r>
              <a:rPr sz="1600" b="1" dirty="0" err="1">
                <a:solidFill>
                  <a:srgbClr val="FF0000"/>
                </a:solidFill>
              </a:rPr>
              <a:t>Organoaxia</a:t>
            </a:r>
            <a:r>
              <a:rPr sz="1600" b="1" dirty="0" err="1"/>
              <a:t>l</a:t>
            </a:r>
            <a:r>
              <a:rPr sz="1600" b="1" dirty="0"/>
              <a:t> </a:t>
            </a:r>
            <a:r>
              <a:rPr sz="1600" dirty="0"/>
              <a:t>when the stomach twists around its longitudinal </a:t>
            </a:r>
            <a:r>
              <a:rPr sz="1600" dirty="0" smtClean="0"/>
              <a:t>axis</a:t>
            </a:r>
            <a:r>
              <a:rPr lang="sr-Latn-RS" sz="1600" dirty="0" smtClean="0"/>
              <a:t>. It </a:t>
            </a:r>
            <a:r>
              <a:rPr sz="1600" dirty="0" smtClean="0"/>
              <a:t>is </a:t>
            </a:r>
            <a:r>
              <a:rPr sz="1600" dirty="0"/>
              <a:t>around the axis that connects the esophageal hiatus with the pylorus, and usually the direction of extension is forward, so the back of the stomach rotates towards the front abdominal wall, causing obstruction at the </a:t>
            </a:r>
            <a:r>
              <a:rPr sz="1600" dirty="0" err="1"/>
              <a:t>gastroesophageal</a:t>
            </a:r>
            <a:r>
              <a:rPr sz="1600" dirty="0"/>
              <a:t> junction </a:t>
            </a:r>
            <a:r>
              <a:rPr lang="sr-Latn-RS" sz="1600" dirty="0" smtClean="0"/>
              <a:t>and </a:t>
            </a:r>
            <a:r>
              <a:rPr sz="1600" dirty="0" smtClean="0"/>
              <a:t>pylorus</a:t>
            </a:r>
            <a:r>
              <a:rPr lang="sr-Latn-RS" sz="1600" dirty="0" smtClean="0"/>
              <a:t> too</a:t>
            </a:r>
            <a:r>
              <a:rPr sz="1600" b="1" dirty="0" smtClean="0"/>
              <a:t>.</a:t>
            </a:r>
            <a:endParaRPr lang="sr-Latn-RS" sz="1600" b="1" dirty="0"/>
          </a:p>
          <a:p>
            <a:pPr lvl="0">
              <a:buFont typeface="+mj-lt"/>
              <a:buAutoNum type="arabicPeriod"/>
            </a:pPr>
            <a:endParaRPr lang="sr-Latn-RS" altLang="en-US" sz="1600" b="1" dirty="0" smtClean="0"/>
          </a:p>
          <a:p>
            <a:pPr lvl="0">
              <a:buFont typeface="+mj-lt"/>
              <a:buAutoNum type="arabicPeriod"/>
            </a:pPr>
            <a:r>
              <a:rPr lang="en" altLang="en-US" sz="1600" b="1" dirty="0" smtClean="0">
                <a:solidFill>
                  <a:srgbClr val="FF0000"/>
                </a:solidFill>
              </a:rPr>
              <a:t>Mesenterioaxial</a:t>
            </a:r>
            <a:r>
              <a:rPr lang="en" altLang="en-US" sz="1600" b="1" dirty="0" smtClean="0"/>
              <a:t> </a:t>
            </a:r>
            <a:r>
              <a:rPr lang="en" altLang="en-US" sz="1600" dirty="0"/>
              <a:t>when the stomach rotates around the transverse axis from the greater to the lesser </a:t>
            </a:r>
            <a:r>
              <a:rPr lang="en" altLang="en-US" sz="1600" dirty="0" smtClean="0"/>
              <a:t>curvature</a:t>
            </a:r>
            <a:r>
              <a:rPr lang="sr-Latn-RS" altLang="en-US" sz="1600" dirty="0" smtClean="0"/>
              <a:t>. I</a:t>
            </a:r>
            <a:r>
              <a:rPr lang="en" altLang="en-US" sz="1600" dirty="0" smtClean="0"/>
              <a:t>t </a:t>
            </a:r>
            <a:r>
              <a:rPr lang="en" altLang="en-US" sz="1600" dirty="0"/>
              <a:t>twists around the axis that joins the central parts of the greater and lesser curvature, and then the obstruction is usually in the antropyloric </a:t>
            </a:r>
            <a:r>
              <a:rPr lang="en" altLang="en-US" sz="1600" dirty="0" smtClean="0"/>
              <a:t>region.</a:t>
            </a:r>
            <a:endParaRPr lang="sr-Latn-RS" altLang="en-US" sz="1600" dirty="0"/>
          </a:p>
          <a:p>
            <a:pPr lvl="0">
              <a:buFont typeface="+mj-lt"/>
              <a:buAutoNum type="arabicPeriod"/>
            </a:pPr>
            <a:endParaRPr lang="sr-Latn-RS" altLang="en-US" sz="1600" b="1" dirty="0" smtClean="0"/>
          </a:p>
          <a:p>
            <a:pPr lvl="0">
              <a:buFont typeface="+mj-lt"/>
              <a:buAutoNum type="arabicPeriod"/>
            </a:pPr>
            <a:r>
              <a:rPr lang="en" altLang="en-US" sz="1600" b="1" dirty="0" smtClean="0">
                <a:solidFill>
                  <a:srgbClr val="FF0000"/>
                </a:solidFill>
              </a:rPr>
              <a:t>Combined</a:t>
            </a:r>
            <a:endParaRPr lang="ru-RU" altLang="en-US" sz="1600" b="1" dirty="0">
              <a:solidFill>
                <a:srgbClr val="FF0000"/>
              </a:solidFill>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sz="2800" dirty="0">
                <a:solidFill>
                  <a:srgbClr val="FF0000"/>
                </a:solidFill>
              </a:rPr>
              <a:t>Stomach </a:t>
            </a:r>
            <a:r>
              <a:rPr sz="2800" dirty="0" err="1">
                <a:solidFill>
                  <a:srgbClr val="FF0000"/>
                </a:solidFill>
              </a:rPr>
              <a:t>volvolus</a:t>
            </a:r>
            <a:endParaRPr sz="2800" dirty="0">
              <a:solidFill>
                <a:srgbClr val="FF0000"/>
              </a:solidFill>
            </a:endParaRPr>
          </a:p>
        </p:txBody>
      </p:sp>
      <p:sp>
        <p:nvSpPr>
          <p:cNvPr id="28675" name="Content Placeholder 3"/>
          <p:cNvSpPr>
            <a:spLocks noGrp="1"/>
          </p:cNvSpPr>
          <p:nvPr>
            <p:ph sz="half" idx="2"/>
          </p:nvPr>
        </p:nvSpPr>
        <p:spPr>
          <a:xfrm>
            <a:off x="4648200" y="1600200"/>
            <a:ext cx="4038600" cy="452596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lvl="0"/>
            <a:endParaRPr lang="sr-Latn-RS" sz="2400" dirty="0" smtClean="0"/>
          </a:p>
          <a:p>
            <a:pPr lvl="0"/>
            <a:r>
              <a:rPr sz="2400" dirty="0" smtClean="0"/>
              <a:t>a</a:t>
            </a:r>
            <a:r>
              <a:rPr sz="2400" dirty="0"/>
              <a:t>) </a:t>
            </a:r>
            <a:r>
              <a:rPr sz="2400" dirty="0" err="1"/>
              <a:t>organo</a:t>
            </a:r>
            <a:r>
              <a:rPr sz="2400" dirty="0"/>
              <a:t>-axial around the longitudinal axis</a:t>
            </a:r>
          </a:p>
          <a:p>
            <a:pPr lvl="0"/>
            <a:endParaRPr sz="2400" dirty="0"/>
          </a:p>
          <a:p>
            <a:pPr lvl="0"/>
            <a:endParaRPr sz="2400" dirty="0"/>
          </a:p>
          <a:p>
            <a:pPr lvl="0"/>
            <a:endParaRPr sz="2400" dirty="0"/>
          </a:p>
          <a:p>
            <a:pPr lvl="0"/>
            <a:endParaRPr sz="2400" dirty="0"/>
          </a:p>
          <a:p>
            <a:pPr lvl="0"/>
            <a:r>
              <a:rPr sz="2400" dirty="0"/>
              <a:t>b) </a:t>
            </a:r>
            <a:r>
              <a:rPr sz="2400" dirty="0" err="1"/>
              <a:t>mesentero</a:t>
            </a:r>
            <a:r>
              <a:rPr sz="2400" dirty="0"/>
              <a:t>-axial around the transverse axis</a:t>
            </a:r>
          </a:p>
        </p:txBody>
      </p:sp>
      <p:pic>
        <p:nvPicPr>
          <p:cNvPr id="5" name="Picture 2" descr="C:\Users\Gygabyte\Desktop\20230324_120517.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914400" y="1595012"/>
            <a:ext cx="3120627" cy="4531151"/>
          </a:xfrm>
          <a:noFill/>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r>
              <a:rPr lang="sr-Latn-RS" sz="3200" dirty="0" smtClean="0"/>
              <a:t>Stomach volvulus</a:t>
            </a:r>
            <a:endParaRPr sz="3200" dirty="0"/>
          </a:p>
        </p:txBody>
      </p:sp>
      <p:sp>
        <p:nvSpPr>
          <p:cNvPr id="29699" name="Content Placeholder 2"/>
          <p:cNvSpPr>
            <a:spLocks noGrp="1"/>
          </p:cNvSpPr>
          <p:nvPr>
            <p:ph idx="1"/>
          </p:nvPr>
        </p:nvSpPr>
        <p:spPr>
          <a:xfrm>
            <a:off x="457200" y="1600200"/>
            <a:ext cx="8229600" cy="452596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r>
              <a:rPr lang="sr-Latn-RS" sz="2400" dirty="0" smtClean="0"/>
              <a:t>The clinical manifestations</a:t>
            </a:r>
            <a:r>
              <a:rPr sz="2400" dirty="0" smtClean="0"/>
              <a:t> </a:t>
            </a:r>
            <a:r>
              <a:rPr sz="1800" dirty="0" smtClean="0"/>
              <a:t>depend</a:t>
            </a:r>
            <a:r>
              <a:rPr lang="sr-Latn-RS" sz="1800" dirty="0" smtClean="0"/>
              <a:t> </a:t>
            </a:r>
            <a:r>
              <a:rPr sz="1800" dirty="0" smtClean="0"/>
              <a:t>on </a:t>
            </a:r>
            <a:r>
              <a:rPr sz="1800" dirty="0"/>
              <a:t>the degree of rotation and </a:t>
            </a:r>
            <a:r>
              <a:rPr sz="1800" dirty="0" smtClean="0"/>
              <a:t>obstruction</a:t>
            </a:r>
            <a:r>
              <a:rPr lang="sr-Latn-RS" sz="1800" dirty="0" smtClean="0"/>
              <a:t>.</a:t>
            </a:r>
            <a:endParaRPr sz="1800" dirty="0"/>
          </a:p>
          <a:p>
            <a:pPr lvl="0"/>
            <a:endParaRPr lang="sr-Latn-RS" sz="1800" dirty="0" smtClean="0"/>
          </a:p>
          <a:p>
            <a:pPr lvl="0"/>
            <a:r>
              <a:rPr sz="1800" dirty="0" smtClean="0"/>
              <a:t>Dominant </a:t>
            </a:r>
            <a:r>
              <a:rPr sz="1800" dirty="0"/>
              <a:t>signs of high intestinal obstruction (pain, inability to insert NG </a:t>
            </a:r>
            <a:r>
              <a:rPr sz="1800" dirty="0" smtClean="0"/>
              <a:t>tube</a:t>
            </a:r>
            <a:r>
              <a:rPr lang="sr-Latn-RS" sz="1800" dirty="0" smtClean="0"/>
              <a:t>)</a:t>
            </a:r>
            <a:endParaRPr sz="1800" dirty="0"/>
          </a:p>
          <a:p>
            <a:pPr lvl="0"/>
            <a:endParaRPr lang="sr-Latn-RS" sz="1800" dirty="0" smtClean="0"/>
          </a:p>
          <a:p>
            <a:pPr lvl="0"/>
            <a:r>
              <a:rPr sz="1800" dirty="0" smtClean="0"/>
              <a:t>A </a:t>
            </a:r>
            <a:r>
              <a:rPr sz="1800" dirty="0"/>
              <a:t>native radiograph shows a distended stomach in an abnormal position, which indirectly points to a possible volvulus. However, the definitive diagnosis is most often confirmed by the GIT passage.</a:t>
            </a:r>
          </a:p>
          <a:p>
            <a:pPr lvl="0"/>
            <a:endParaRPr lang="sr-Latn-RS" sz="1800" dirty="0" smtClean="0"/>
          </a:p>
          <a:p>
            <a:pPr lvl="0"/>
            <a:r>
              <a:rPr sz="1800" dirty="0" smtClean="0"/>
              <a:t>The </a:t>
            </a:r>
            <a:r>
              <a:rPr sz="1800" dirty="0"/>
              <a:t>treatment is operative and includes immediate volvulus reduction, gastrostomy and </a:t>
            </a:r>
            <a:r>
              <a:rPr sz="1800" dirty="0" err="1"/>
              <a:t>gastropexy</a:t>
            </a:r>
            <a:r>
              <a:rPr sz="1800" dirty="0"/>
              <a:t> (stomach fixation), with mandatory reconstruction of the diaphragmatic defect if it exists. However, in the case of developed necrosis of the stomach wall, resection of the stomach is </a:t>
            </a:r>
            <a:r>
              <a:rPr lang="sr-Latn-RS" sz="1800" dirty="0" smtClean="0"/>
              <a:t>obligation</a:t>
            </a:r>
            <a:r>
              <a:rPr sz="1800" dirty="0" smtClean="0"/>
              <a:t>,</a:t>
            </a:r>
            <a:r>
              <a:rPr lang="sr-Latn-RS" sz="1800" dirty="0" smtClean="0"/>
              <a:t> this </a:t>
            </a:r>
            <a:r>
              <a:rPr sz="1800" dirty="0" smtClean="0"/>
              <a:t>increases </a:t>
            </a:r>
            <a:r>
              <a:rPr sz="1800" dirty="0"/>
              <a:t>morbidity and mortality.</a:t>
            </a:r>
          </a:p>
        </p:txBody>
      </p:sp>
      <p:pic>
        <p:nvPicPr>
          <p:cNvPr id="29700" name="Picture 2"/>
          <p:cNvPicPr>
            <a:picLocks noChangeAspect="1"/>
          </p:cNvPicPr>
          <p:nvPr/>
        </p:nvPicPr>
        <p:blipFill>
          <a:blip r:embed="rId2"/>
          <a:stretch>
            <a:fillRect/>
          </a:stretch>
        </p:blipFill>
        <p:spPr>
          <a:xfrm>
            <a:off x="12388850" y="11501438"/>
            <a:ext cx="2455863" cy="3565525"/>
          </a:xfrm>
          <a:prstGeom prst="rect">
            <a:avLst/>
          </a:prstGeom>
          <a:noFill/>
          <a:ln>
            <a:noFill/>
            <a:miter lim="800000"/>
          </a:ln>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5"/>
          <p:cNvSpPr>
            <a:spLocks noGrp="1"/>
          </p:cNvSpPr>
          <p:nvPr>
            <p:ph type="title"/>
          </p:nvPr>
        </p:nvSpPr>
        <p:spPr>
          <a:xfrm>
            <a:off x="468313" y="260350"/>
            <a:ext cx="8229600" cy="922338"/>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eaLnBrk="1" hangingPunct="1"/>
            <a:r>
              <a:rPr lang="en" altLang="en-US" sz="2400" b="1">
                <a:solidFill>
                  <a:schemeClr val="tx1"/>
                </a:solidFill>
                <a:latin typeface="Times New Roman" pitchFamily="18" charset="0"/>
              </a:rPr>
              <a:t>CONGENITAL ILEUS </a:t>
            </a:r>
            <a:r>
              <a:rPr lang="en-AU" altLang="en-US" sz="2400" b="1">
                <a:solidFill>
                  <a:schemeClr val="tx1"/>
                </a:solidFill>
                <a:latin typeface="Times New Roman" pitchFamily="18" charset="0"/>
              </a:rPr>
              <a:t/>
            </a:r>
            <a:br>
              <a:rPr lang="en-AU" altLang="en-US" sz="2400" b="1">
                <a:solidFill>
                  <a:schemeClr val="tx1"/>
                </a:solidFill>
                <a:latin typeface="Times New Roman" pitchFamily="18" charset="0"/>
              </a:rPr>
            </a:br>
            <a:r>
              <a:rPr lang="en" altLang="en-US" sz="2000" b="1">
                <a:solidFill>
                  <a:schemeClr val="tx1"/>
                </a:solidFill>
                <a:latin typeface="Times New Roman" pitchFamily="18" charset="0"/>
              </a:rPr>
              <a:t>(INTESTINAL OBSTRUCTION OF A NEWBORN)</a:t>
            </a:r>
            <a:endParaRPr lang="en-AU" altLang="en-US" sz="2000" b="1">
              <a:solidFill>
                <a:schemeClr val="tx1"/>
              </a:solidFill>
              <a:latin typeface="Times New Roman" pitchFamily="18" charset="0"/>
            </a:endParaRPr>
          </a:p>
        </p:txBody>
      </p:sp>
      <p:sp>
        <p:nvSpPr>
          <p:cNvPr id="30723" name="Text Box 17"/>
          <p:cNvSpPr/>
          <p:nvPr/>
        </p:nvSpPr>
        <p:spPr>
          <a:xfrm>
            <a:off x="395289" y="1143000"/>
            <a:ext cx="4710112" cy="5847755"/>
          </a:xfrm>
          <a:prstGeom prst="rect">
            <a:avLst/>
          </a:prstGeom>
          <a:noFill/>
          <a:ln>
            <a:noFill/>
            <a:miter lim="800000"/>
          </a:ln>
        </p:spPr>
        <p:txBody>
          <a:bodyPr wrap="squar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342900" lvl="0" indent="-342900" eaLnBrk="1" hangingPunct="1"/>
            <a:r>
              <a:rPr lang="en" altLang="en-US" sz="2000" dirty="0" smtClean="0">
                <a:solidFill>
                  <a:srgbClr val="FF0000"/>
                </a:solidFill>
                <a:latin typeface="Times New Roman" pitchFamily="18" charset="0"/>
              </a:rPr>
              <a:t>Definition</a:t>
            </a:r>
            <a:r>
              <a:rPr lang="sr-Latn-RS" altLang="en-US" sz="2000" dirty="0" smtClean="0">
                <a:solidFill>
                  <a:srgbClr val="FF0000"/>
                </a:solidFill>
                <a:latin typeface="Times New Roman" pitchFamily="18" charset="0"/>
              </a:rPr>
              <a:t>:</a:t>
            </a:r>
            <a:endParaRPr lang="en-AU" altLang="en-US" sz="2000" i="1" dirty="0">
              <a:solidFill>
                <a:srgbClr val="FF0000"/>
              </a:solidFill>
              <a:latin typeface="Times New Roman" pitchFamily="18" charset="0"/>
            </a:endParaRPr>
          </a:p>
          <a:p>
            <a:pPr marL="342900" lvl="0" indent="-342900" eaLnBrk="1" hangingPunct="1"/>
            <a:r>
              <a:rPr lang="en" altLang="en-US" dirty="0">
                <a:latin typeface="Times New Roman" pitchFamily="18" charset="0"/>
              </a:rPr>
              <a:t>Congenital ileus is a complex clinical </a:t>
            </a:r>
            <a:r>
              <a:rPr lang="en" altLang="en-US" dirty="0" smtClean="0">
                <a:latin typeface="Times New Roman" pitchFamily="18" charset="0"/>
              </a:rPr>
              <a:t>syndrome</a:t>
            </a:r>
            <a:r>
              <a:rPr lang="sr-Latn-RS" altLang="en-US" dirty="0" smtClean="0">
                <a:latin typeface="Times New Roman" pitchFamily="18" charset="0"/>
              </a:rPr>
              <a:t> of </a:t>
            </a:r>
            <a:r>
              <a:rPr lang="en" altLang="en-US" dirty="0" smtClean="0">
                <a:latin typeface="Times New Roman" pitchFamily="18" charset="0"/>
              </a:rPr>
              <a:t>congenital </a:t>
            </a:r>
            <a:r>
              <a:rPr lang="en" altLang="en-US" dirty="0">
                <a:latin typeface="Times New Roman" pitchFamily="18" charset="0"/>
              </a:rPr>
              <a:t>intestinal obstruction.</a:t>
            </a:r>
            <a:endParaRPr lang="en-AU" altLang="en-US" u="sng" dirty="0">
              <a:latin typeface="Times New Roman" pitchFamily="18" charset="0"/>
            </a:endParaRPr>
          </a:p>
          <a:p>
            <a:pPr marL="342900" lvl="0" indent="-342900" eaLnBrk="1" hangingPunct="1"/>
            <a:endParaRPr lang="sr-Latn-RS" altLang="en-US" sz="2000" dirty="0" smtClean="0">
              <a:solidFill>
                <a:srgbClr val="FF0000"/>
              </a:solidFill>
              <a:latin typeface="Times New Roman" pitchFamily="18" charset="0"/>
            </a:endParaRPr>
          </a:p>
          <a:p>
            <a:pPr marL="342900" lvl="0" indent="-342900" eaLnBrk="1" hangingPunct="1"/>
            <a:r>
              <a:rPr lang="sr-Latn-RS" altLang="en-US" sz="2000" dirty="0" smtClean="0">
                <a:solidFill>
                  <a:srgbClr val="FF0000"/>
                </a:solidFill>
                <a:latin typeface="Times New Roman" pitchFamily="18" charset="0"/>
              </a:rPr>
              <a:t>Causes:</a:t>
            </a:r>
            <a:endParaRPr lang="en-AU" altLang="en-US" sz="2000" dirty="0">
              <a:solidFill>
                <a:srgbClr val="FF0000"/>
              </a:solidFill>
              <a:latin typeface="Times New Roman" pitchFamily="18" charset="0"/>
            </a:endParaRPr>
          </a:p>
          <a:p>
            <a:pPr marL="800100" lvl="1" indent="-342900" eaLnBrk="1" hangingPunct="1"/>
            <a:r>
              <a:rPr lang="en" altLang="en-US" dirty="0">
                <a:latin typeface="Times New Roman" pitchFamily="18" charset="0"/>
              </a:rPr>
              <a:t>1. congenital defects of the intestinal tube</a:t>
            </a:r>
            <a:endParaRPr lang="en-AU" altLang="en-US" dirty="0">
              <a:latin typeface="Times New Roman" pitchFamily="18" charset="0"/>
            </a:endParaRPr>
          </a:p>
          <a:p>
            <a:pPr marL="800100" lvl="1" indent="-342900" eaLnBrk="1" hangingPunct="1"/>
            <a:r>
              <a:rPr lang="en" altLang="en-US" dirty="0">
                <a:latin typeface="Times New Roman" pitchFamily="18" charset="0"/>
              </a:rPr>
              <a:t>2. bowel rotation and fixation disorder</a:t>
            </a:r>
            <a:endParaRPr lang="en-AU" altLang="en-US" dirty="0">
              <a:latin typeface="Times New Roman" pitchFamily="18" charset="0"/>
            </a:endParaRPr>
          </a:p>
          <a:p>
            <a:pPr marL="800100" lvl="1" indent="-342900" eaLnBrk="1" hangingPunct="1"/>
            <a:r>
              <a:rPr lang="en" altLang="en-US" dirty="0">
                <a:latin typeface="Times New Roman" pitchFamily="18" charset="0"/>
              </a:rPr>
              <a:t>3. congenital defects of the adnexa of the intestinal tube</a:t>
            </a:r>
            <a:endParaRPr lang="en-AU" altLang="en-US" dirty="0">
              <a:latin typeface="Times New Roman" pitchFamily="18" charset="0"/>
            </a:endParaRPr>
          </a:p>
          <a:p>
            <a:pPr marL="800100" lvl="1" indent="-342900" eaLnBrk="1" hangingPunct="1"/>
            <a:r>
              <a:rPr lang="en" altLang="en-US" dirty="0">
                <a:latin typeface="Times New Roman" pitchFamily="18" charset="0"/>
              </a:rPr>
              <a:t>4. congenital defects of the </a:t>
            </a:r>
            <a:r>
              <a:rPr lang="en" altLang="en-US" dirty="0" smtClean="0">
                <a:latin typeface="Times New Roman" pitchFamily="18" charset="0"/>
              </a:rPr>
              <a:t>GIT</a:t>
            </a:r>
            <a:r>
              <a:rPr lang="sr-Latn-RS" altLang="en-US" dirty="0" smtClean="0">
                <a:latin typeface="Times New Roman" pitchFamily="18" charset="0"/>
              </a:rPr>
              <a:t> vascularisation</a:t>
            </a:r>
            <a:endParaRPr lang="en-AU" altLang="en-US" dirty="0">
              <a:latin typeface="Times New Roman" pitchFamily="18" charset="0"/>
            </a:endParaRPr>
          </a:p>
          <a:p>
            <a:pPr marL="800100" lvl="1" indent="-342900" eaLnBrk="1" hangingPunct="1"/>
            <a:r>
              <a:rPr lang="en" altLang="en-US" dirty="0">
                <a:latin typeface="Times New Roman" pitchFamily="18" charset="0"/>
              </a:rPr>
              <a:t>5. congenital defects of GIT innervation</a:t>
            </a:r>
            <a:endParaRPr lang="en-AU" altLang="en-US" i="1" u="sng" dirty="0">
              <a:latin typeface="Times New Roman" pitchFamily="18" charset="0"/>
            </a:endParaRPr>
          </a:p>
          <a:p>
            <a:pPr marL="800100" lvl="1" indent="-342900" eaLnBrk="1" hangingPunct="1"/>
            <a:endParaRPr lang="sr-Latn-CS" altLang="en-US" dirty="0">
              <a:latin typeface="Times New Roman" pitchFamily="18" charset="0"/>
            </a:endParaRPr>
          </a:p>
          <a:p>
            <a:pPr marL="800100" lvl="1" indent="-342900" eaLnBrk="1" hangingPunct="1"/>
            <a:r>
              <a:rPr lang="en" altLang="en-US" dirty="0">
                <a:solidFill>
                  <a:srgbClr val="FF0000"/>
                </a:solidFill>
                <a:latin typeface="Times New Roman" pitchFamily="18" charset="0"/>
              </a:rPr>
              <a:t>Acquired lesions </a:t>
            </a:r>
            <a:r>
              <a:rPr lang="en" altLang="en-US" dirty="0">
                <a:latin typeface="Times New Roman" pitchFamily="18" charset="0"/>
              </a:rPr>
              <a:t>(as causes of ileus):</a:t>
            </a:r>
            <a:endParaRPr lang="sr-Latn-CS" altLang="en-US" dirty="0">
              <a:latin typeface="Times New Roman" pitchFamily="18" charset="0"/>
            </a:endParaRPr>
          </a:p>
          <a:p>
            <a:pPr marL="800100" lvl="1" indent="-342900" eaLnBrk="1" hangingPunct="1"/>
            <a:endParaRPr lang="en-AU" altLang="en-US" sz="800" dirty="0">
              <a:latin typeface="Times New Roman" pitchFamily="18" charset="0"/>
            </a:endParaRPr>
          </a:p>
          <a:p>
            <a:pPr marL="800100" lvl="1" indent="-342900" eaLnBrk="1" hangingPunct="1"/>
            <a:r>
              <a:rPr lang="en" altLang="en-US" dirty="0">
                <a:latin typeface="Times New Roman" pitchFamily="18" charset="0"/>
              </a:rPr>
              <a:t>1. </a:t>
            </a:r>
            <a:r>
              <a:rPr lang="en" altLang="en-US" b="1" dirty="0">
                <a:latin typeface="Times New Roman" pitchFamily="18" charset="0"/>
              </a:rPr>
              <a:t>mechanical</a:t>
            </a:r>
            <a:r>
              <a:rPr lang="en" altLang="en-US" dirty="0">
                <a:latin typeface="Times New Roman" pitchFamily="18" charset="0"/>
              </a:rPr>
              <a:t>:              2. </a:t>
            </a:r>
            <a:r>
              <a:rPr lang="en" altLang="en-US" b="1" dirty="0">
                <a:latin typeface="Times New Roman" pitchFamily="18" charset="0"/>
              </a:rPr>
              <a:t>dynamic</a:t>
            </a:r>
            <a:r>
              <a:rPr lang="en" altLang="en-US" dirty="0">
                <a:latin typeface="Times New Roman" pitchFamily="18" charset="0"/>
              </a:rPr>
              <a:t>:</a:t>
            </a:r>
            <a:endParaRPr lang="en-AU" altLang="en-US" dirty="0">
              <a:latin typeface="Times New Roman" pitchFamily="18" charset="0"/>
            </a:endParaRPr>
          </a:p>
          <a:p>
            <a:pPr marL="800100" lvl="1" indent="-342900" eaLnBrk="1" hangingPunct="1"/>
            <a:r>
              <a:rPr lang="sr-Latn-RS" altLang="en-US" dirty="0" smtClean="0">
                <a:latin typeface="Times New Roman" pitchFamily="18" charset="0"/>
              </a:rPr>
              <a:t>a.</a:t>
            </a:r>
            <a:r>
              <a:rPr lang="en" altLang="en-US" dirty="0" smtClean="0">
                <a:latin typeface="Times New Roman" pitchFamily="18" charset="0"/>
              </a:rPr>
              <a:t> </a:t>
            </a:r>
            <a:r>
              <a:rPr lang="sr-Latn-RS" altLang="en-US" dirty="0" smtClean="0">
                <a:latin typeface="Times New Roman" pitchFamily="18" charset="0"/>
              </a:rPr>
              <a:t>obturational  </a:t>
            </a:r>
            <a:r>
              <a:rPr lang="en" altLang="en-US" dirty="0" smtClean="0">
                <a:latin typeface="Times New Roman" pitchFamily="18" charset="0"/>
              </a:rPr>
              <a:t>           - </a:t>
            </a:r>
            <a:r>
              <a:rPr lang="en" altLang="en-US" dirty="0">
                <a:latin typeface="Times New Roman" pitchFamily="18" charset="0"/>
              </a:rPr>
              <a:t>spastic  </a:t>
            </a:r>
            <a:endParaRPr lang="en-AU" altLang="en-US" dirty="0">
              <a:latin typeface="Times New Roman" pitchFamily="18" charset="0"/>
            </a:endParaRPr>
          </a:p>
          <a:p>
            <a:pPr marL="800100" lvl="1" indent="-342900" eaLnBrk="1" hangingPunct="1"/>
            <a:r>
              <a:rPr lang="sr-Latn-RS" altLang="en-US" dirty="0" smtClean="0">
                <a:latin typeface="Times New Roman" pitchFamily="18" charset="0"/>
              </a:rPr>
              <a:t>b. s</a:t>
            </a:r>
            <a:r>
              <a:rPr lang="en" altLang="en-US" dirty="0" smtClean="0">
                <a:latin typeface="Times New Roman" pitchFamily="18" charset="0"/>
              </a:rPr>
              <a:t>trangulation</a:t>
            </a:r>
            <a:r>
              <a:rPr lang="sr-Latn-RS" altLang="en-US" dirty="0" smtClean="0">
                <a:latin typeface="Times New Roman" pitchFamily="18" charset="0"/>
              </a:rPr>
              <a:t>al</a:t>
            </a:r>
            <a:r>
              <a:rPr lang="en" altLang="en-US" dirty="0" smtClean="0">
                <a:latin typeface="Times New Roman" pitchFamily="18" charset="0"/>
              </a:rPr>
              <a:t>        - </a:t>
            </a:r>
            <a:r>
              <a:rPr lang="en" altLang="en-US" dirty="0">
                <a:latin typeface="Times New Roman" pitchFamily="18" charset="0"/>
              </a:rPr>
              <a:t>paralytic </a:t>
            </a:r>
            <a:endParaRPr lang="en-AU" altLang="en-US" dirty="0">
              <a:latin typeface="Times New Roman" pitchFamily="18" charset="0"/>
            </a:endParaRPr>
          </a:p>
          <a:p>
            <a:pPr marL="800100" lvl="1" indent="-342900" eaLnBrk="1" hangingPunct="1"/>
            <a:r>
              <a:rPr lang="sr-Latn-RS" altLang="en-US" dirty="0" smtClean="0">
                <a:latin typeface="Times New Roman" pitchFamily="18" charset="0"/>
              </a:rPr>
              <a:t>       </a:t>
            </a:r>
            <a:r>
              <a:rPr lang="en" altLang="en-US" dirty="0" smtClean="0">
                <a:latin typeface="Times New Roman" pitchFamily="18" charset="0"/>
              </a:rPr>
              <a:t>- </a:t>
            </a:r>
            <a:r>
              <a:rPr lang="sr-Latn-RS" altLang="en-US" dirty="0" smtClean="0">
                <a:latin typeface="Times New Roman" pitchFamily="18" charset="0"/>
              </a:rPr>
              <a:t>volvulus</a:t>
            </a:r>
            <a:endParaRPr lang="en-AU" altLang="en-US" dirty="0">
              <a:latin typeface="Times New Roman" pitchFamily="18" charset="0"/>
            </a:endParaRPr>
          </a:p>
          <a:p>
            <a:pPr marL="800100" lvl="1" indent="-342900" eaLnBrk="1" hangingPunct="1"/>
            <a:r>
              <a:rPr lang="sr-Latn-RS" altLang="en-US" dirty="0" smtClean="0">
                <a:latin typeface="Times New Roman" pitchFamily="18" charset="0"/>
              </a:rPr>
              <a:t>       </a:t>
            </a:r>
            <a:r>
              <a:rPr lang="en" altLang="en-US" dirty="0" smtClean="0">
                <a:latin typeface="Times New Roman" pitchFamily="18" charset="0"/>
              </a:rPr>
              <a:t>- </a:t>
            </a:r>
            <a:r>
              <a:rPr lang="en" altLang="en-US" dirty="0">
                <a:latin typeface="Times New Roman" pitchFamily="18" charset="0"/>
              </a:rPr>
              <a:t>obturation</a:t>
            </a:r>
            <a:endParaRPr lang="en-AU" altLang="en-US" dirty="0">
              <a:latin typeface="Times New Roman" pitchFamily="18" charset="0"/>
            </a:endParaRPr>
          </a:p>
          <a:p>
            <a:pPr marL="800100" lvl="1" indent="-342900" eaLnBrk="1" hangingPunct="1"/>
            <a:r>
              <a:rPr lang="sr-Latn-RS" altLang="en-US" dirty="0" smtClean="0">
                <a:latin typeface="Times New Roman" pitchFamily="18" charset="0"/>
              </a:rPr>
              <a:t>       </a:t>
            </a:r>
            <a:r>
              <a:rPr lang="en" altLang="en-US" dirty="0" smtClean="0">
                <a:latin typeface="Times New Roman" pitchFamily="18" charset="0"/>
              </a:rPr>
              <a:t>-</a:t>
            </a:r>
            <a:r>
              <a:rPr lang="sr-Latn-RS" altLang="en-US" dirty="0" smtClean="0">
                <a:latin typeface="Times New Roman" pitchFamily="18" charset="0"/>
              </a:rPr>
              <a:t> i</a:t>
            </a:r>
            <a:r>
              <a:rPr lang="en" altLang="en-US" dirty="0" smtClean="0">
                <a:latin typeface="Times New Roman" pitchFamily="18" charset="0"/>
              </a:rPr>
              <a:t>nvagination </a:t>
            </a:r>
            <a:endParaRPr lang="sr-Latn-CS" altLang="en-US" dirty="0">
              <a:latin typeface="Times New Roman" pitchFamily="18" charset="0"/>
            </a:endParaRPr>
          </a:p>
        </p:txBody>
      </p:sp>
      <p:pic>
        <p:nvPicPr>
          <p:cNvPr id="5" name="Picture 19" descr="atresia-jejunuma"/>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334000" y="2844333"/>
            <a:ext cx="3587120" cy="2388137"/>
          </a:xfrm>
          <a:noFill/>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p:cNvSpPr>
          <p:nvPr>
            <p:ph type="body" sz="half" idx="1"/>
          </p:nvPr>
        </p:nvSpPr>
        <p:spPr>
          <a:xfrm>
            <a:off x="250825" y="404813"/>
            <a:ext cx="5041900" cy="61214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marL="609600" lvl="0" indent="-609600" eaLnBrk="1" hangingPunct="1">
              <a:lnSpc>
                <a:spcPct val="90000"/>
              </a:lnSpc>
              <a:buNone/>
            </a:pPr>
            <a:r>
              <a:rPr lang="sr-Latn-RS" altLang="en-US" sz="1800" b="1" dirty="0" smtClean="0">
                <a:latin typeface="Times New Roman" pitchFamily="18" charset="0"/>
              </a:rPr>
              <a:t> </a:t>
            </a:r>
            <a:r>
              <a:rPr lang="en" altLang="en-US" sz="1800" b="1" dirty="0" smtClean="0">
                <a:latin typeface="Times New Roman" pitchFamily="18" charset="0"/>
              </a:rPr>
              <a:t>BASIC </a:t>
            </a:r>
            <a:r>
              <a:rPr lang="en" altLang="en-US" sz="1800" b="1" dirty="0">
                <a:latin typeface="Times New Roman" pitchFamily="18" charset="0"/>
              </a:rPr>
              <a:t>SYMPTOMS AND SIGNS</a:t>
            </a:r>
            <a:endParaRPr lang="sr-Latn-CS" altLang="en-US" sz="1800" b="1" dirty="0">
              <a:latin typeface="Times New Roman" pitchFamily="18" charset="0"/>
            </a:endParaRPr>
          </a:p>
          <a:p>
            <a:pPr marL="609600" lvl="0" indent="-609600" eaLnBrk="1" hangingPunct="1">
              <a:lnSpc>
                <a:spcPct val="90000"/>
              </a:lnSpc>
              <a:buNone/>
            </a:pPr>
            <a:endParaRPr lang="en-AU" altLang="en-US" sz="800" dirty="0">
              <a:latin typeface="Times New Roman" pitchFamily="18" charset="0"/>
            </a:endParaRPr>
          </a:p>
          <a:p>
            <a:pPr marL="609600" lvl="0" indent="-609600" eaLnBrk="1" hangingPunct="1">
              <a:lnSpc>
                <a:spcPct val="90000"/>
              </a:lnSpc>
              <a:buNone/>
            </a:pPr>
            <a:r>
              <a:rPr lang="en" altLang="en-US" sz="1800" dirty="0">
                <a:latin typeface="Times New Roman" pitchFamily="18" charset="0"/>
              </a:rPr>
              <a:t>1. </a:t>
            </a:r>
            <a:r>
              <a:rPr lang="en" altLang="en-US" sz="2000" dirty="0">
                <a:solidFill>
                  <a:srgbClr val="FF0000"/>
                </a:solidFill>
                <a:latin typeface="Times New Roman" pitchFamily="18" charset="0"/>
              </a:rPr>
              <a:t>vomiting</a:t>
            </a:r>
            <a:r>
              <a:rPr lang="en" altLang="en-US" sz="2000" dirty="0">
                <a:latin typeface="Times New Roman" pitchFamily="18" charset="0"/>
              </a:rPr>
              <a:t>     </a:t>
            </a:r>
            <a:endParaRPr lang="en-AU" altLang="en-US" sz="2000" dirty="0">
              <a:latin typeface="Times New Roman" pitchFamily="18" charset="0"/>
            </a:endParaRPr>
          </a:p>
          <a:p>
            <a:pPr marL="609600" lvl="0" indent="-609600" eaLnBrk="1" hangingPunct="1">
              <a:lnSpc>
                <a:spcPct val="90000"/>
              </a:lnSpc>
              <a:buNone/>
            </a:pPr>
            <a:r>
              <a:rPr lang="en" altLang="en-US" sz="1800" dirty="0">
                <a:latin typeface="Times New Roman" pitchFamily="18" charset="0"/>
              </a:rPr>
              <a:t>      </a:t>
            </a:r>
            <a:r>
              <a:rPr lang="en" altLang="en-US" sz="1800" u="sng" dirty="0">
                <a:latin typeface="Times New Roman" pitchFamily="18" charset="0"/>
              </a:rPr>
              <a:t>DOUBT!</a:t>
            </a:r>
            <a:r>
              <a:rPr lang="en" altLang="en-US" sz="1800" dirty="0">
                <a:latin typeface="Times New Roman" pitchFamily="18" charset="0"/>
              </a:rPr>
              <a:t> </a:t>
            </a:r>
            <a:r>
              <a:rPr lang="sr-Latn-RS" altLang="en-US" sz="1800" dirty="0" smtClean="0">
                <a:latin typeface="Times New Roman" pitchFamily="18" charset="0"/>
              </a:rPr>
              <a:t>  </a:t>
            </a:r>
            <a:r>
              <a:rPr lang="en" altLang="en-US" sz="1800" dirty="0" smtClean="0">
                <a:latin typeface="Times New Roman" pitchFamily="18" charset="0"/>
              </a:rPr>
              <a:t>- </a:t>
            </a:r>
            <a:r>
              <a:rPr lang="en" altLang="en-US" sz="1800" dirty="0">
                <a:latin typeface="Times New Roman" pitchFamily="18" charset="0"/>
              </a:rPr>
              <a:t>in the first days after birth</a:t>
            </a:r>
            <a:endParaRPr lang="en-AU" altLang="en-US" sz="1800" dirty="0">
              <a:latin typeface="Times New Roman" pitchFamily="18" charset="0"/>
            </a:endParaRPr>
          </a:p>
          <a:p>
            <a:pPr marL="609600" lvl="0" indent="-609600" eaLnBrk="1" hangingPunct="1">
              <a:lnSpc>
                <a:spcPct val="90000"/>
              </a:lnSpc>
              <a:buNone/>
            </a:pPr>
            <a:r>
              <a:rPr lang="en" altLang="en-US" sz="1800" dirty="0">
                <a:latin typeface="Times New Roman" pitchFamily="18" charset="0"/>
              </a:rPr>
              <a:t>                        </a:t>
            </a:r>
            <a:r>
              <a:rPr lang="en" altLang="en-US" sz="1800" dirty="0" smtClean="0">
                <a:latin typeface="Times New Roman" pitchFamily="18" charset="0"/>
              </a:rPr>
              <a:t>- persistently </a:t>
            </a:r>
            <a:r>
              <a:rPr lang="en" altLang="en-US" sz="1800" dirty="0">
                <a:latin typeface="Times New Roman" pitchFamily="18" charset="0"/>
              </a:rPr>
              <a:t>repeated</a:t>
            </a:r>
            <a:endParaRPr lang="en-AU" altLang="en-US" sz="1800" dirty="0">
              <a:latin typeface="Times New Roman" pitchFamily="18" charset="0"/>
            </a:endParaRPr>
          </a:p>
          <a:p>
            <a:pPr marL="609600" lvl="0" indent="-609600" eaLnBrk="1" hangingPunct="1">
              <a:lnSpc>
                <a:spcPct val="90000"/>
              </a:lnSpc>
              <a:buNone/>
            </a:pPr>
            <a:r>
              <a:rPr lang="en" altLang="en-US" sz="1800" dirty="0">
                <a:latin typeface="Times New Roman" pitchFamily="18" charset="0"/>
              </a:rPr>
              <a:t>    </a:t>
            </a:r>
            <a:r>
              <a:rPr lang="sr-Latn-RS" altLang="en-US" sz="1800" dirty="0" smtClean="0">
                <a:latin typeface="Times New Roman" pitchFamily="18" charset="0"/>
              </a:rPr>
              <a:t>                    </a:t>
            </a:r>
            <a:r>
              <a:rPr lang="en" altLang="en-US" sz="1800" dirty="0" smtClean="0">
                <a:latin typeface="Times New Roman" pitchFamily="18" charset="0"/>
              </a:rPr>
              <a:t>- yellow</a:t>
            </a:r>
            <a:r>
              <a:rPr lang="sr-Latn-RS" altLang="en-US" sz="1800" b="1" dirty="0" smtClean="0">
                <a:latin typeface="Times New Roman" pitchFamily="18" charset="0"/>
              </a:rPr>
              <a:t> </a:t>
            </a:r>
            <a:r>
              <a:rPr lang="en" altLang="en-US" sz="1800" dirty="0" smtClean="0">
                <a:latin typeface="Times New Roman" pitchFamily="18" charset="0"/>
              </a:rPr>
              <a:t>painted </a:t>
            </a:r>
            <a:r>
              <a:rPr lang="en" altLang="en-US" sz="1800" dirty="0">
                <a:latin typeface="Times New Roman" pitchFamily="18" charset="0"/>
              </a:rPr>
              <a:t>!</a:t>
            </a:r>
            <a:endParaRPr lang="en-AU" altLang="en-US" sz="1800" dirty="0">
              <a:latin typeface="Times New Roman" pitchFamily="18" charset="0"/>
            </a:endParaRPr>
          </a:p>
          <a:p>
            <a:pPr marL="609600" lvl="0" indent="-609600" eaLnBrk="1" hangingPunct="1">
              <a:lnSpc>
                <a:spcPct val="90000"/>
              </a:lnSpc>
              <a:buNone/>
            </a:pPr>
            <a:r>
              <a:rPr lang="en" altLang="en-US" sz="1800" dirty="0">
                <a:latin typeface="Times New Roman" pitchFamily="18" charset="0"/>
              </a:rPr>
              <a:t>2. </a:t>
            </a:r>
            <a:r>
              <a:rPr lang="en" altLang="en-US" sz="2000" dirty="0">
                <a:solidFill>
                  <a:srgbClr val="FF0000"/>
                </a:solidFill>
                <a:latin typeface="Times New Roman" pitchFamily="18" charset="0"/>
              </a:rPr>
              <a:t>change in behavior</a:t>
            </a:r>
            <a:endParaRPr lang="en-AU" altLang="en-US" sz="2000" dirty="0">
              <a:solidFill>
                <a:srgbClr val="FF0000"/>
              </a:solidFill>
              <a:latin typeface="Times New Roman" pitchFamily="18" charset="0"/>
            </a:endParaRPr>
          </a:p>
          <a:p>
            <a:pPr marL="990600" lvl="1" indent="-533400" eaLnBrk="1" hangingPunct="1">
              <a:lnSpc>
                <a:spcPct val="90000"/>
              </a:lnSpc>
              <a:buNone/>
            </a:pPr>
            <a:r>
              <a:rPr lang="en" altLang="en-US" sz="1800" dirty="0">
                <a:latin typeface="Times New Roman" pitchFamily="18" charset="0"/>
              </a:rPr>
              <a:t>- not clear enough</a:t>
            </a:r>
            <a:endParaRPr lang="en-AU" altLang="en-US" sz="1800" dirty="0">
              <a:latin typeface="Times New Roman" pitchFamily="18" charset="0"/>
            </a:endParaRPr>
          </a:p>
          <a:p>
            <a:pPr marL="990600" lvl="1" indent="-533400" eaLnBrk="1" hangingPunct="1">
              <a:lnSpc>
                <a:spcPct val="90000"/>
              </a:lnSpc>
              <a:buNone/>
            </a:pPr>
            <a:r>
              <a:rPr lang="en" altLang="en-US" sz="1800" dirty="0">
                <a:latin typeface="Times New Roman" pitchFamily="18" charset="0"/>
              </a:rPr>
              <a:t>- lethargy, adynamia or motor </a:t>
            </a:r>
            <a:r>
              <a:rPr lang="sr-Latn-RS" altLang="en-US" sz="1800" dirty="0" smtClean="0">
                <a:latin typeface="Times New Roman" pitchFamily="18" charset="0"/>
              </a:rPr>
              <a:t>disturbance</a:t>
            </a:r>
            <a:endParaRPr lang="en-AU" altLang="en-US" sz="1800" dirty="0">
              <a:latin typeface="Times New Roman" pitchFamily="18" charset="0"/>
            </a:endParaRPr>
          </a:p>
          <a:p>
            <a:pPr marL="990600" lvl="1" indent="-533400" eaLnBrk="1" hangingPunct="1">
              <a:lnSpc>
                <a:spcPct val="90000"/>
              </a:lnSpc>
              <a:buNone/>
            </a:pPr>
            <a:r>
              <a:rPr lang="en" altLang="en-US" sz="1800" dirty="0">
                <a:latin typeface="Times New Roman" pitchFamily="18" charset="0"/>
              </a:rPr>
              <a:t>- refusal to breastfeed</a:t>
            </a:r>
            <a:endParaRPr lang="en-AU" altLang="en-US" sz="1800" dirty="0">
              <a:latin typeface="Times New Roman" pitchFamily="18" charset="0"/>
            </a:endParaRPr>
          </a:p>
          <a:p>
            <a:pPr marL="990600" lvl="1" indent="-533400" eaLnBrk="1" hangingPunct="1">
              <a:lnSpc>
                <a:spcPct val="90000"/>
              </a:lnSpc>
              <a:buNone/>
            </a:pPr>
            <a:r>
              <a:rPr lang="en" altLang="en-US" sz="1800" dirty="0">
                <a:latin typeface="Times New Roman" pitchFamily="18" charset="0"/>
              </a:rPr>
              <a:t>- dehydration (progressive)</a:t>
            </a:r>
            <a:endParaRPr lang="en-AU" altLang="en-US" sz="1800" dirty="0">
              <a:latin typeface="Times New Roman" pitchFamily="18" charset="0"/>
            </a:endParaRPr>
          </a:p>
          <a:p>
            <a:pPr marL="990600" lvl="1" indent="-533400" eaLnBrk="1" hangingPunct="1">
              <a:lnSpc>
                <a:spcPct val="90000"/>
              </a:lnSpc>
              <a:buNone/>
            </a:pPr>
            <a:r>
              <a:rPr lang="en" altLang="en-US" sz="1800" dirty="0">
                <a:latin typeface="Times New Roman" pitchFamily="18" charset="0"/>
              </a:rPr>
              <a:t>- sudden weight loss</a:t>
            </a:r>
            <a:endParaRPr lang="en-AU" altLang="en-US" sz="1800" dirty="0">
              <a:latin typeface="Times New Roman" pitchFamily="18" charset="0"/>
            </a:endParaRPr>
          </a:p>
          <a:p>
            <a:pPr marL="609600" lvl="0" indent="-609600" eaLnBrk="1" hangingPunct="1">
              <a:lnSpc>
                <a:spcPct val="90000"/>
              </a:lnSpc>
              <a:buNone/>
            </a:pPr>
            <a:r>
              <a:rPr lang="en" altLang="en-US" sz="1800" dirty="0">
                <a:latin typeface="Times New Roman" pitchFamily="18" charset="0"/>
              </a:rPr>
              <a:t>3. </a:t>
            </a:r>
            <a:r>
              <a:rPr lang="en" altLang="en-US" sz="2000" dirty="0">
                <a:solidFill>
                  <a:srgbClr val="FF0000"/>
                </a:solidFill>
                <a:latin typeface="Times New Roman" pitchFamily="18" charset="0"/>
              </a:rPr>
              <a:t>flatulence</a:t>
            </a:r>
            <a:endParaRPr lang="en-AU" altLang="en-US" sz="2000" dirty="0">
              <a:solidFill>
                <a:srgbClr val="FF0000"/>
              </a:solidFill>
              <a:latin typeface="Times New Roman" pitchFamily="18" charset="0"/>
            </a:endParaRPr>
          </a:p>
          <a:p>
            <a:pPr marL="609600" lvl="0" indent="-609600" eaLnBrk="1" hangingPunct="1">
              <a:lnSpc>
                <a:spcPct val="90000"/>
              </a:lnSpc>
              <a:buNone/>
            </a:pPr>
            <a:r>
              <a:rPr lang="en" altLang="en-US" sz="1800" dirty="0">
                <a:latin typeface="Times New Roman" pitchFamily="18" charset="0"/>
              </a:rPr>
              <a:t>4. </a:t>
            </a:r>
            <a:r>
              <a:rPr lang="en" altLang="en-US" sz="2000" dirty="0">
                <a:solidFill>
                  <a:srgbClr val="FF0000"/>
                </a:solidFill>
                <a:latin typeface="Times New Roman" pitchFamily="18" charset="0"/>
              </a:rPr>
              <a:t>absence or delay in the appearance of meconium</a:t>
            </a:r>
            <a:endParaRPr lang="en-AU" altLang="en-US" sz="2000" u="sng" dirty="0">
              <a:solidFill>
                <a:srgbClr val="FF0000"/>
              </a:solidFill>
              <a:latin typeface="Times New Roman" pitchFamily="18" charset="0"/>
            </a:endParaRPr>
          </a:p>
          <a:p>
            <a:pPr marL="609600" lvl="0" indent="-609600" eaLnBrk="1" hangingPunct="1">
              <a:lnSpc>
                <a:spcPct val="90000"/>
              </a:lnSpc>
              <a:buNone/>
            </a:pPr>
            <a:endParaRPr lang="sr-Latn-CS" altLang="en-US" sz="1800" dirty="0">
              <a:latin typeface="Times New Roman" pitchFamily="18" charset="0"/>
            </a:endParaRPr>
          </a:p>
          <a:p>
            <a:pPr marL="609600" lvl="0" indent="-609600" eaLnBrk="1" hangingPunct="1">
              <a:lnSpc>
                <a:spcPct val="90000"/>
              </a:lnSpc>
              <a:buNone/>
            </a:pPr>
            <a:r>
              <a:rPr lang="en" altLang="en-US" sz="1800" b="1" dirty="0">
                <a:latin typeface="Times New Roman" pitchFamily="18" charset="0"/>
              </a:rPr>
              <a:t>ADDITIONAL DIAGNOSTICS</a:t>
            </a:r>
            <a:endParaRPr lang="en-AU" altLang="en-US" sz="1800" b="1" dirty="0">
              <a:latin typeface="Times New Roman" pitchFamily="18" charset="0"/>
            </a:endParaRPr>
          </a:p>
          <a:p>
            <a:pPr marL="1371600" lvl="2" indent="-457200" eaLnBrk="1" hangingPunct="1">
              <a:lnSpc>
                <a:spcPct val="90000"/>
              </a:lnSpc>
              <a:buNone/>
            </a:pPr>
            <a:r>
              <a:rPr lang="en" altLang="en-US" sz="1800" dirty="0">
                <a:latin typeface="Times New Roman" pitchFamily="18" charset="0"/>
              </a:rPr>
              <a:t>1. gastric tube</a:t>
            </a:r>
            <a:endParaRPr lang="en-AU" altLang="en-US" sz="1800" dirty="0">
              <a:latin typeface="Times New Roman" pitchFamily="18" charset="0"/>
            </a:endParaRPr>
          </a:p>
          <a:p>
            <a:pPr marL="1371600" lvl="2" indent="-457200" eaLnBrk="1" hangingPunct="1">
              <a:lnSpc>
                <a:spcPct val="90000"/>
              </a:lnSpc>
              <a:buNone/>
            </a:pPr>
            <a:r>
              <a:rPr lang="en" altLang="en-US" sz="1800" dirty="0">
                <a:latin typeface="Times New Roman" pitchFamily="18" charset="0"/>
              </a:rPr>
              <a:t>2. </a:t>
            </a:r>
            <a:r>
              <a:rPr lang="sr-Latn-RS" altLang="en-US" sz="1800" dirty="0" smtClean="0">
                <a:latin typeface="Times New Roman" pitchFamily="18" charset="0"/>
              </a:rPr>
              <a:t>Digitor</a:t>
            </a:r>
            <a:r>
              <a:rPr lang="en" altLang="en-US" sz="1800" dirty="0" smtClean="0">
                <a:latin typeface="Times New Roman" pitchFamily="18" charset="0"/>
              </a:rPr>
              <a:t>ectal </a:t>
            </a:r>
            <a:r>
              <a:rPr lang="en" altLang="en-US" sz="1800" dirty="0">
                <a:latin typeface="Times New Roman" pitchFamily="18" charset="0"/>
              </a:rPr>
              <a:t>examination</a:t>
            </a:r>
            <a:endParaRPr lang="en-AU" altLang="en-US" sz="1800" dirty="0">
              <a:latin typeface="Times New Roman" pitchFamily="18" charset="0"/>
            </a:endParaRPr>
          </a:p>
          <a:p>
            <a:pPr marL="1371600" lvl="2" indent="-457200" eaLnBrk="1" hangingPunct="1">
              <a:lnSpc>
                <a:spcPct val="90000"/>
              </a:lnSpc>
              <a:buNone/>
            </a:pPr>
            <a:r>
              <a:rPr lang="en" altLang="en-US" sz="1800" dirty="0">
                <a:latin typeface="Times New Roman" pitchFamily="18" charset="0"/>
              </a:rPr>
              <a:t>3. Rö – native and </a:t>
            </a:r>
            <a:r>
              <a:rPr lang="en" altLang="en-US" sz="1800" dirty="0" smtClean="0">
                <a:latin typeface="Times New Roman" pitchFamily="18" charset="0"/>
              </a:rPr>
              <a:t>contrast</a:t>
            </a:r>
            <a:endParaRPr lang="en-AU" altLang="en-US" sz="1800" dirty="0">
              <a:latin typeface="Times New Roman" pitchFamily="18" charset="0"/>
            </a:endParaRPr>
          </a:p>
        </p:txBody>
      </p:sp>
      <p:pic>
        <p:nvPicPr>
          <p:cNvPr id="4" name="Picture 4" descr="Slika34 - Abdominlna distenzija - nadutost trbuha"/>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00600" y="2618581"/>
            <a:ext cx="3886200" cy="2590800"/>
          </a:xfrm>
          <a:noFill/>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dirty="0"/>
              <a:t>Embryology</a:t>
            </a:r>
          </a:p>
        </p:txBody>
      </p:sp>
      <p:sp>
        <p:nvSpPr>
          <p:cNvPr id="5123" name="Content Placeholder 2"/>
          <p:cNvSpPr>
            <a:spLocks noGrp="1"/>
          </p:cNvSpPr>
          <p:nvPr>
            <p:ph idx="1"/>
          </p:nvPr>
        </p:nvSpPr>
        <p:spPr>
          <a:xfrm>
            <a:off x="457200" y="1600200"/>
            <a:ext cx="8229600" cy="452596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r>
              <a:rPr sz="1800" dirty="0">
                <a:ea typeface="Arial"/>
              </a:rPr>
              <a:t>It occurs in the 4th </a:t>
            </a:r>
            <a:r>
              <a:rPr sz="1800" dirty="0" smtClean="0">
                <a:ea typeface="Arial"/>
              </a:rPr>
              <a:t>week with a </a:t>
            </a:r>
            <a:r>
              <a:rPr sz="1800" dirty="0">
                <a:ea typeface="Arial"/>
              </a:rPr>
              <a:t>disturbance in the separation of the foregut from the </a:t>
            </a:r>
            <a:r>
              <a:rPr sz="1800" dirty="0" smtClean="0">
                <a:ea typeface="Arial"/>
              </a:rPr>
              <a:t>trachea</a:t>
            </a:r>
          </a:p>
          <a:p>
            <a:pPr lvl="0"/>
            <a:endParaRPr lang="en-US" sz="1800" dirty="0">
              <a:ea typeface="Arial"/>
            </a:endParaRPr>
          </a:p>
          <a:p>
            <a:pPr marL="0" lvl="0" indent="0">
              <a:buNone/>
            </a:pPr>
            <a:endParaRPr sz="1800" dirty="0">
              <a:ea typeface="Arial"/>
            </a:endParaRPr>
          </a:p>
          <a:p>
            <a:pPr lvl="0"/>
            <a:endParaRPr sz="1800" dirty="0">
              <a:ea typeface="Arial"/>
            </a:endParaRPr>
          </a:p>
        </p:txBody>
      </p:sp>
      <p:pic>
        <p:nvPicPr>
          <p:cNvPr id="4" name="Picture 4" descr="Front view of two successive stages in the development of the digestive tube.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590800"/>
            <a:ext cx="5754687" cy="37147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68313" y="188913"/>
            <a:ext cx="8229600" cy="922337"/>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eaLnBrk="1" hangingPunct="1"/>
            <a:r>
              <a:rPr lang="en" altLang="en-US" sz="2000" b="1" dirty="0">
                <a:solidFill>
                  <a:schemeClr val="tx1"/>
                </a:solidFill>
                <a:latin typeface="Times New Roman" pitchFamily="18" charset="0"/>
              </a:rPr>
              <a:t>CLINICAL PICTURE </a:t>
            </a:r>
            <a:r>
              <a:rPr lang="en-AU" altLang="en-US" sz="2000" b="1" i="1" dirty="0">
                <a:solidFill>
                  <a:schemeClr val="tx1"/>
                </a:solidFill>
                <a:latin typeface="Times New Roman" pitchFamily="18" charset="0"/>
              </a:rPr>
              <a:t/>
            </a:r>
            <a:br>
              <a:rPr lang="en-AU" altLang="en-US" sz="2000" b="1" i="1" dirty="0">
                <a:solidFill>
                  <a:schemeClr val="tx1"/>
                </a:solidFill>
                <a:latin typeface="Times New Roman" pitchFamily="18" charset="0"/>
              </a:rPr>
            </a:br>
            <a:r>
              <a:rPr lang="en" altLang="en-US" sz="2000" b="1" i="1" dirty="0">
                <a:solidFill>
                  <a:schemeClr val="tx1"/>
                </a:solidFill>
                <a:latin typeface="Times New Roman" pitchFamily="18" charset="0"/>
              </a:rPr>
              <a:t>- </a:t>
            </a:r>
            <a:r>
              <a:rPr lang="en" altLang="en-US" sz="2000" b="1" i="1" dirty="0">
                <a:solidFill>
                  <a:srgbClr val="FF0000"/>
                </a:solidFill>
                <a:latin typeface="Times New Roman" pitchFamily="18" charset="0"/>
              </a:rPr>
              <a:t>intestinal obstruction of a newborn </a:t>
            </a:r>
            <a:r>
              <a:rPr lang="en" altLang="en-US" sz="2000" b="1" i="1" dirty="0">
                <a:solidFill>
                  <a:schemeClr val="tx1"/>
                </a:solidFill>
                <a:latin typeface="Times New Roman" pitchFamily="18" charset="0"/>
              </a:rPr>
              <a:t>-</a:t>
            </a:r>
            <a:r>
              <a:rPr lang="en-AU" altLang="en-US" sz="2000" b="1" i="1" dirty="0">
                <a:solidFill>
                  <a:schemeClr val="tx1"/>
                </a:solidFill>
                <a:latin typeface="Times New Roman" pitchFamily="18" charset="0"/>
              </a:rPr>
              <a:t/>
            </a:r>
            <a:br>
              <a:rPr lang="en-AU" altLang="en-US" sz="2000" b="1" i="1" dirty="0">
                <a:solidFill>
                  <a:schemeClr val="tx1"/>
                </a:solidFill>
                <a:latin typeface="Times New Roman" pitchFamily="18" charset="0"/>
              </a:rPr>
            </a:br>
            <a:r>
              <a:rPr lang="en" altLang="en-US" sz="2000" b="1" i="1" dirty="0">
                <a:solidFill>
                  <a:schemeClr val="tx1"/>
                </a:solidFill>
                <a:latin typeface="Times New Roman" pitchFamily="18" charset="0"/>
              </a:rPr>
              <a:t> </a:t>
            </a:r>
            <a:r>
              <a:rPr lang="sr-Latn-RS" altLang="en-US" sz="2000" b="1" i="1" dirty="0" smtClean="0">
                <a:solidFill>
                  <a:schemeClr val="tx1"/>
                </a:solidFill>
                <a:latin typeface="Times New Roman" pitchFamily="18" charset="0"/>
              </a:rPr>
              <a:t>                                </a:t>
            </a:r>
            <a:r>
              <a:rPr lang="en" altLang="en-US" sz="2000" b="1" dirty="0" smtClean="0">
                <a:solidFill>
                  <a:schemeClr val="tx1"/>
                </a:solidFill>
                <a:latin typeface="Times New Roman" pitchFamily="18" charset="0"/>
              </a:rPr>
              <a:t>HIGH </a:t>
            </a:r>
            <a:r>
              <a:rPr lang="sr-Latn-RS" altLang="en-US" sz="2000" b="1" dirty="0" smtClean="0">
                <a:solidFill>
                  <a:schemeClr val="tx1"/>
                </a:solidFill>
                <a:latin typeface="Times New Roman" pitchFamily="18" charset="0"/>
              </a:rPr>
              <a:t>                                   </a:t>
            </a:r>
            <a:r>
              <a:rPr lang="en" altLang="en-US" sz="2000" b="1" dirty="0" smtClean="0">
                <a:solidFill>
                  <a:schemeClr val="tx1"/>
                </a:solidFill>
                <a:latin typeface="Times New Roman" pitchFamily="18" charset="0"/>
              </a:rPr>
              <a:t>     </a:t>
            </a:r>
            <a:r>
              <a:rPr lang="en" altLang="en-US" sz="2000" b="1" dirty="0">
                <a:solidFill>
                  <a:schemeClr val="tx1"/>
                </a:solidFill>
                <a:latin typeface="Times New Roman" pitchFamily="18" charset="0"/>
              </a:rPr>
              <a:t>LOW</a:t>
            </a:r>
            <a:endParaRPr lang="en-AU" altLang="en-US" sz="2000" b="1" dirty="0">
              <a:solidFill>
                <a:schemeClr val="tx1"/>
              </a:solidFill>
              <a:latin typeface="Times New Roman" pitchFamily="18" charset="0"/>
            </a:endParaRPr>
          </a:p>
        </p:txBody>
      </p:sp>
      <p:sp>
        <p:nvSpPr>
          <p:cNvPr id="32771" name="Rectangle 3"/>
          <p:cNvSpPr>
            <a:spLocks noGrp="1"/>
          </p:cNvSpPr>
          <p:nvPr>
            <p:ph type="body" sz="half" idx="1"/>
          </p:nvPr>
        </p:nvSpPr>
        <p:spPr>
          <a:xfrm>
            <a:off x="457200" y="1600200"/>
            <a:ext cx="4038600" cy="452596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marL="609600" lvl="0" indent="-609600" eaLnBrk="1" hangingPunct="1">
              <a:buNone/>
            </a:pPr>
            <a:endParaRPr lang="sr-Latn-CS" altLang="en-US" b="1">
              <a:solidFill>
                <a:srgbClr val="FFFF00"/>
              </a:solidFill>
              <a:latin typeface="Times New Roman" pitchFamily="18" charset="0"/>
            </a:endParaRPr>
          </a:p>
          <a:p>
            <a:pPr marL="609600" lvl="0" indent="-609600" eaLnBrk="1" hangingPunct="1">
              <a:buNone/>
            </a:pPr>
            <a:endParaRPr lang="sr-Latn-CS" altLang="en-US" sz="3200">
              <a:solidFill>
                <a:srgbClr val="FFFF00"/>
              </a:solidFill>
              <a:latin typeface="Times New Roman" pitchFamily="18" charset="0"/>
            </a:endParaRPr>
          </a:p>
          <a:p>
            <a:pPr marL="609600" lvl="0" indent="-609600" eaLnBrk="1" hangingPunct="1">
              <a:buNone/>
            </a:pPr>
            <a:endParaRPr lang="sl-SI" altLang="en-US" sz="3200">
              <a:solidFill>
                <a:srgbClr val="FFFF00"/>
              </a:solidFill>
              <a:latin typeface="Times New Roman" pitchFamily="18" charset="0"/>
            </a:endParaRPr>
          </a:p>
          <a:p>
            <a:pPr marL="609600" lvl="0" indent="-609600" eaLnBrk="1" hangingPunct="1">
              <a:buNone/>
            </a:pPr>
            <a:endParaRPr lang="sr-Latn-CS" altLang="en-US" sz="3200" b="1">
              <a:solidFill>
                <a:srgbClr val="FFFF00"/>
              </a:solidFill>
              <a:latin typeface="Times New Roman" pitchFamily="18" charset="0"/>
            </a:endParaRPr>
          </a:p>
          <a:p>
            <a:pPr marL="609600" lvl="0" indent="-609600" eaLnBrk="1" hangingPunct="1">
              <a:buNone/>
            </a:pPr>
            <a:endParaRPr lang="sr-Latn-CS" altLang="en-US" sz="3200">
              <a:solidFill>
                <a:srgbClr val="FFFF00"/>
              </a:solidFill>
              <a:latin typeface="Times New Roman" pitchFamily="18" charset="0"/>
            </a:endParaRPr>
          </a:p>
          <a:p>
            <a:pPr marL="609600" lvl="0" indent="-609600" eaLnBrk="1" hangingPunct="1">
              <a:buNone/>
            </a:pPr>
            <a:endParaRPr lang="sr-Latn-CS" altLang="en-US" sz="3200">
              <a:solidFill>
                <a:srgbClr val="FFFF00"/>
              </a:solidFill>
              <a:latin typeface="Times New Roman" pitchFamily="18" charset="0"/>
            </a:endParaRPr>
          </a:p>
          <a:p>
            <a:pPr marL="609600" lvl="0" indent="-609600" eaLnBrk="1" hangingPunct="1">
              <a:buNone/>
            </a:pPr>
            <a:endParaRPr lang="sr-Latn-CS" altLang="en-US" sz="3200">
              <a:solidFill>
                <a:srgbClr val="FFFF00"/>
              </a:solidFill>
              <a:latin typeface="Times New Roman" pitchFamily="18" charset="0"/>
            </a:endParaRPr>
          </a:p>
        </p:txBody>
      </p:sp>
      <p:graphicFrame>
        <p:nvGraphicFramePr>
          <p:cNvPr id="32772" name="Group 102"/>
          <p:cNvGraphicFramePr>
            <a:graphicFrameLocks noGrp="1"/>
          </p:cNvGraphicFramePr>
          <p:nvPr>
            <p:ph sz="half" idx="4294967295"/>
            <p:extLst>
              <p:ext uri="{D42A27DB-BD31-4B8C-83A1-F6EECF244321}">
                <p14:modId xmlns:p14="http://schemas.microsoft.com/office/powerpoint/2010/main" val="2450270804"/>
              </p:ext>
            </p:extLst>
          </p:nvPr>
        </p:nvGraphicFramePr>
        <p:xfrm>
          <a:off x="179388" y="1196975"/>
          <a:ext cx="8820150" cy="5500361"/>
        </p:xfrm>
        <a:graphic>
          <a:graphicData uri="http://schemas.openxmlformats.org/drawingml/2006/table">
            <a:tbl>
              <a:tblPr/>
              <a:tblGrid>
                <a:gridCol w="2387600"/>
                <a:gridCol w="3044825"/>
                <a:gridCol w="3387725"/>
              </a:tblGrid>
              <a:tr h="639762">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20000"/>
                        </a:spcBef>
                      </a:pPr>
                      <a:r>
                        <a:rPr lang="en" altLang="sr-Latn-RS" b="1" dirty="0">
                          <a:latin typeface="Times New Roman" pitchFamily="18" charset="0"/>
                        </a:rPr>
                        <a:t>Vomiting</a:t>
                      </a:r>
                      <a:endParaRPr lang="en-US" altLang="sr-Latn-RS" b="1" dirty="0">
                        <a:latin typeface="Times New Roman" pitchFamily="18" charset="0"/>
                      </a:endParaRPr>
                    </a:p>
                  </a:txBody>
                  <a:tcPr marT="45718" marB="45718">
                    <a:lnL w="28575">
                      <a:solidFill>
                        <a:schemeClr val="tx1"/>
                      </a:solidFill>
                      <a:miter lim="800000"/>
                    </a:lnL>
                    <a:lnR w="12700">
                      <a:solidFill>
                        <a:schemeClr val="tx1"/>
                      </a:solidFill>
                      <a:miter lim="800000"/>
                    </a:lnR>
                    <a:lnT w="28575">
                      <a:solidFill>
                        <a:schemeClr val="tx1"/>
                      </a:solidFill>
                      <a:miter lim="800000"/>
                    </a:lnT>
                    <a:lnB w="12700">
                      <a:solidFill>
                        <a:schemeClr val="tx1"/>
                      </a:solidFill>
                      <a:miter lim="800000"/>
                    </a:lnB>
                    <a:no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20000"/>
                        </a:spcBef>
                      </a:pPr>
                      <a:r>
                        <a:rPr lang="sr-Latn-RS" altLang="sr-Latn-RS" dirty="0" smtClean="0">
                          <a:latin typeface="Times New Roman" pitchFamily="18" charset="0"/>
                        </a:rPr>
                        <a:t>early</a:t>
                      </a:r>
                      <a:r>
                        <a:rPr lang="en" altLang="sr-Latn-RS" dirty="0" smtClean="0">
                          <a:latin typeface="Times New Roman" pitchFamily="18" charset="0"/>
                        </a:rPr>
                        <a:t>, </a:t>
                      </a:r>
                      <a:r>
                        <a:rPr lang="en" altLang="sr-Latn-RS" dirty="0">
                          <a:latin typeface="Times New Roman" pitchFamily="18" charset="0"/>
                        </a:rPr>
                        <a:t>constant, abundant, often</a:t>
                      </a:r>
                      <a:endParaRPr lang="en-US" altLang="sr-Latn-RS" dirty="0">
                        <a:latin typeface="Times New Roman" pitchFamily="18" charset="0"/>
                      </a:endParaRPr>
                    </a:p>
                  </a:txBody>
                  <a:tcPr marT="45718" marB="45718">
                    <a:lnL w="12700">
                      <a:solidFill>
                        <a:schemeClr val="tx1"/>
                      </a:solidFill>
                      <a:miter lim="800000"/>
                    </a:lnL>
                    <a:lnR w="12700">
                      <a:solidFill>
                        <a:schemeClr val="tx1"/>
                      </a:solidFill>
                      <a:miter lim="800000"/>
                    </a:lnR>
                    <a:lnT w="28575">
                      <a:solidFill>
                        <a:schemeClr val="tx1"/>
                      </a:solidFill>
                      <a:miter lim="800000"/>
                    </a:lnT>
                    <a:lnB w="12700">
                      <a:solidFill>
                        <a:schemeClr val="tx1"/>
                      </a:solidFill>
                      <a:miter lim="800000"/>
                    </a:lnB>
                    <a:no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20000"/>
                        </a:spcBef>
                      </a:pPr>
                      <a:r>
                        <a:rPr lang="en" altLang="sr-Latn-RS" dirty="0" smtClean="0">
                          <a:latin typeface="Times New Roman" pitchFamily="18" charset="0"/>
                        </a:rPr>
                        <a:t>from </a:t>
                      </a:r>
                      <a:r>
                        <a:rPr lang="en" altLang="sr-Latn-RS" dirty="0">
                          <a:latin typeface="Times New Roman" pitchFamily="18" charset="0"/>
                        </a:rPr>
                        <a:t>2nd to 3rd </a:t>
                      </a:r>
                      <a:r>
                        <a:rPr lang="en" altLang="sr-Latn-RS" dirty="0" smtClean="0">
                          <a:latin typeface="Times New Roman" pitchFamily="18" charset="0"/>
                        </a:rPr>
                        <a:t>day</a:t>
                      </a:r>
                      <a:endParaRPr lang="en-US" altLang="sr-Latn-RS" dirty="0">
                        <a:latin typeface="Times New Roman" pitchFamily="18" charset="0"/>
                      </a:endParaRPr>
                    </a:p>
                  </a:txBody>
                  <a:tcPr marT="45718" marB="45718">
                    <a:lnL w="12700">
                      <a:solidFill>
                        <a:schemeClr val="tx1"/>
                      </a:solidFill>
                      <a:miter lim="800000"/>
                    </a:lnL>
                    <a:lnR w="28575">
                      <a:solidFill>
                        <a:schemeClr val="tx1"/>
                      </a:solidFill>
                      <a:miter lim="800000"/>
                    </a:lnR>
                    <a:lnT w="28575">
                      <a:solidFill>
                        <a:schemeClr val="tx1"/>
                      </a:solidFill>
                      <a:miter lim="800000"/>
                    </a:lnT>
                    <a:lnB w="12700">
                      <a:solidFill>
                        <a:schemeClr val="tx1"/>
                      </a:solidFill>
                      <a:miter lim="800000"/>
                    </a:lnB>
                    <a:noFill/>
                  </a:tcPr>
                </a:tc>
              </a:tr>
              <a:tr h="365125">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20000"/>
                        </a:spcBef>
                      </a:pPr>
                      <a:r>
                        <a:rPr lang="en" altLang="sr-Latn-RS" b="1">
                          <a:latin typeface="Times New Roman" pitchFamily="18" charset="0"/>
                        </a:rPr>
                        <a:t>Meconium</a:t>
                      </a:r>
                      <a:endParaRPr lang="en-US" altLang="sr-Latn-RS" b="1">
                        <a:latin typeface="Times New Roman" pitchFamily="18" charset="0"/>
                      </a:endParaRPr>
                    </a:p>
                  </a:txBody>
                  <a:tcPr marT="45718" marB="45718">
                    <a:lnL w="28575">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20000"/>
                        </a:spcBef>
                      </a:pPr>
                      <a:r>
                        <a:rPr lang="sr-Latn-RS" altLang="sr-Latn-RS" dirty="0" smtClean="0">
                          <a:latin typeface="Times New Roman" pitchFamily="18" charset="0"/>
                        </a:rPr>
                        <a:t>present</a:t>
                      </a:r>
                      <a:endParaRPr lang="en-US" altLang="sr-Latn-RS" dirty="0">
                        <a:latin typeface="Times New Roman" pitchFamily="18" charset="0"/>
                      </a:endParaRPr>
                    </a:p>
                  </a:txBody>
                  <a:tcPr marT="45718" marB="45718">
                    <a:lnL w="12700">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20000"/>
                        </a:spcBef>
                      </a:pPr>
                      <a:r>
                        <a:rPr lang="en" altLang="sr-Latn-RS">
                          <a:latin typeface="Times New Roman" pitchFamily="18" charset="0"/>
                        </a:rPr>
                        <a:t>absence</a:t>
                      </a:r>
                      <a:endParaRPr lang="en-US" altLang="sr-Latn-RS">
                        <a:latin typeface="Times New Roman" pitchFamily="18" charset="0"/>
                      </a:endParaRPr>
                    </a:p>
                  </a:txBody>
                  <a:tcPr marT="45718" marB="45718">
                    <a:lnL w="12700">
                      <a:solidFill>
                        <a:schemeClr val="tx1"/>
                      </a:solidFill>
                      <a:miter lim="800000"/>
                    </a:lnL>
                    <a:lnR w="28575">
                      <a:solidFill>
                        <a:schemeClr val="tx1"/>
                      </a:solidFill>
                      <a:miter lim="800000"/>
                    </a:lnR>
                    <a:lnT w="12700">
                      <a:solidFill>
                        <a:schemeClr val="tx1"/>
                      </a:solidFill>
                      <a:miter lim="800000"/>
                    </a:lnT>
                    <a:lnB w="12700">
                      <a:solidFill>
                        <a:schemeClr val="tx1"/>
                      </a:solidFill>
                      <a:miter lim="800000"/>
                    </a:lnB>
                    <a:noFill/>
                  </a:tcPr>
                </a:tc>
              </a:tr>
              <a:tr h="695325">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20000"/>
                        </a:spcBef>
                      </a:pPr>
                      <a:r>
                        <a:rPr lang="en" altLang="sr-Latn-RS" b="1" dirty="0">
                          <a:latin typeface="Times New Roman" pitchFamily="18" charset="0"/>
                        </a:rPr>
                        <a:t>Abdominal </a:t>
                      </a:r>
                      <a:r>
                        <a:rPr lang="sr-Latn-RS" altLang="sr-Latn-RS" b="1" dirty="0" smtClean="0">
                          <a:latin typeface="Times New Roman" pitchFamily="18" charset="0"/>
                        </a:rPr>
                        <a:t>distension</a:t>
                      </a:r>
                      <a:endParaRPr lang="en-US" altLang="sr-Latn-RS" b="1" dirty="0">
                        <a:latin typeface="Times New Roman" pitchFamily="18" charset="0"/>
                      </a:endParaRPr>
                    </a:p>
                  </a:txBody>
                  <a:tcPr marT="45718" marB="45718">
                    <a:lnL w="28575">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20000"/>
                        </a:spcBef>
                      </a:pPr>
                      <a:r>
                        <a:rPr lang="en" altLang="sr-Latn-RS" dirty="0">
                          <a:latin typeface="Times New Roman" pitchFamily="18" charset="0"/>
                        </a:rPr>
                        <a:t>in the epigastrium</a:t>
                      </a:r>
                      <a:r>
                        <a:rPr lang="en" altLang="sr-Latn-RS" dirty="0" smtClean="0">
                          <a:latin typeface="Times New Roman" pitchFamily="18" charset="0"/>
                        </a:rPr>
                        <a:t>,</a:t>
                      </a:r>
                      <a:r>
                        <a:rPr lang="sr-Latn-RS" altLang="sr-Latn-RS" dirty="0" smtClean="0">
                          <a:latin typeface="Times New Roman" pitchFamily="18" charset="0"/>
                        </a:rPr>
                        <a:t> but </a:t>
                      </a:r>
                      <a:r>
                        <a:rPr lang="en" altLang="sr-Latn-RS" dirty="0" smtClean="0">
                          <a:latin typeface="Times New Roman" pitchFamily="18" charset="0"/>
                        </a:rPr>
                        <a:t>indrawn </a:t>
                      </a:r>
                      <a:r>
                        <a:rPr lang="en" altLang="sr-Latn-RS" dirty="0">
                          <a:latin typeface="Times New Roman" pitchFamily="18" charset="0"/>
                        </a:rPr>
                        <a:t>in the lower part</a:t>
                      </a:r>
                      <a:endParaRPr lang="en-US" altLang="sr-Latn-RS" dirty="0">
                        <a:latin typeface="Times New Roman" pitchFamily="18" charset="0"/>
                      </a:endParaRPr>
                    </a:p>
                  </a:txBody>
                  <a:tcPr marT="45718" marB="45718">
                    <a:lnL w="12700">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20000"/>
                        </a:spcBef>
                      </a:pPr>
                      <a:r>
                        <a:rPr lang="sr-Latn-RS" altLang="sr-Latn-RS" dirty="0" smtClean="0">
                          <a:latin typeface="Times New Roman" pitchFamily="18" charset="0"/>
                        </a:rPr>
                        <a:t>the </a:t>
                      </a:r>
                      <a:r>
                        <a:rPr lang="en" altLang="sr-Latn-RS" dirty="0" smtClean="0">
                          <a:latin typeface="Times New Roman" pitchFamily="18" charset="0"/>
                        </a:rPr>
                        <a:t>first day</a:t>
                      </a:r>
                      <a:r>
                        <a:rPr lang="sr-Latn-RS" altLang="sr-Latn-RS" dirty="0" smtClean="0">
                          <a:latin typeface="Times New Roman" pitchFamily="18" charset="0"/>
                        </a:rPr>
                        <a:t> </a:t>
                      </a:r>
                      <a:r>
                        <a:rPr lang="en" altLang="sr-Latn-RS" dirty="0" smtClean="0">
                          <a:latin typeface="Times New Roman" pitchFamily="18" charset="0"/>
                        </a:rPr>
                        <a:t>evenly</a:t>
                      </a:r>
                      <a:r>
                        <a:rPr lang="en" altLang="sr-Latn-RS" dirty="0">
                          <a:latin typeface="Times New Roman" pitchFamily="18" charset="0"/>
                        </a:rPr>
                        <a:t>,</a:t>
                      </a:r>
                      <a:endParaRPr lang="sr-Latn-CS" altLang="sr-Latn-RS" dirty="0">
                        <a:latin typeface="Times New Roman" pitchFamily="18" charset="0"/>
                      </a:endParaRPr>
                    </a:p>
                    <a:p>
                      <a:pPr marL="0" lvl="0" indent="0" eaLnBrk="1" hangingPunct="1">
                        <a:spcBef>
                          <a:spcPct val="20000"/>
                        </a:spcBef>
                      </a:pPr>
                      <a:r>
                        <a:rPr lang="en" altLang="sr-Latn-RS" dirty="0">
                          <a:latin typeface="Times New Roman" pitchFamily="18" charset="0"/>
                        </a:rPr>
                        <a:t>is progressing rapidly </a:t>
                      </a:r>
                      <a:endParaRPr lang="en-US" altLang="sr-Latn-RS" dirty="0">
                        <a:latin typeface="Times New Roman" pitchFamily="18" charset="0"/>
                      </a:endParaRPr>
                    </a:p>
                  </a:txBody>
                  <a:tcPr marT="45718" marB="45718">
                    <a:lnL w="12700">
                      <a:solidFill>
                        <a:schemeClr val="tx1"/>
                      </a:solidFill>
                      <a:miter lim="800000"/>
                    </a:lnL>
                    <a:lnR w="28575">
                      <a:solidFill>
                        <a:schemeClr val="tx1"/>
                      </a:solidFill>
                      <a:miter lim="800000"/>
                    </a:lnR>
                    <a:lnT w="12700">
                      <a:solidFill>
                        <a:schemeClr val="tx1"/>
                      </a:solidFill>
                      <a:miter lim="800000"/>
                    </a:lnT>
                    <a:lnB w="12700">
                      <a:solidFill>
                        <a:schemeClr val="tx1"/>
                      </a:solidFill>
                      <a:miter lim="800000"/>
                    </a:lnB>
                    <a:noFill/>
                  </a:tcPr>
                </a:tc>
              </a:tr>
              <a:tr h="365125">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20000"/>
                        </a:spcBef>
                      </a:pPr>
                      <a:r>
                        <a:rPr lang="en" altLang="sr-Latn-RS" b="1">
                          <a:latin typeface="Times New Roman" pitchFamily="18" charset="0"/>
                        </a:rPr>
                        <a:t>Behavior change</a:t>
                      </a:r>
                      <a:endParaRPr lang="en-US" altLang="sr-Latn-RS" b="1">
                        <a:latin typeface="Times New Roman" pitchFamily="18" charset="0"/>
                      </a:endParaRPr>
                    </a:p>
                  </a:txBody>
                  <a:tcPr marT="45718" marB="45718">
                    <a:lnL w="28575">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20000"/>
                        </a:spcBef>
                      </a:pPr>
                      <a:r>
                        <a:rPr lang="sr-Latn-RS" altLang="sr-Latn-RS" dirty="0" smtClean="0">
                          <a:latin typeface="Times New Roman" pitchFamily="18" charset="0"/>
                        </a:rPr>
                        <a:t>slower</a:t>
                      </a:r>
                      <a:r>
                        <a:rPr lang="en" altLang="sr-Latn-RS" dirty="0" smtClean="0">
                          <a:latin typeface="Times New Roman" pitchFamily="18" charset="0"/>
                        </a:rPr>
                        <a:t> (sluggishnes)</a:t>
                      </a:r>
                      <a:endParaRPr lang="en-US" altLang="sr-Latn-RS" dirty="0">
                        <a:latin typeface="Times New Roman" pitchFamily="18" charset="0"/>
                      </a:endParaRPr>
                    </a:p>
                  </a:txBody>
                  <a:tcPr marT="45718" marB="45718">
                    <a:lnL w="12700">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20000"/>
                        </a:spcBef>
                      </a:pPr>
                      <a:r>
                        <a:rPr lang="sr-Latn-RS" altLang="sr-Latn-RS" dirty="0" smtClean="0">
                          <a:latin typeface="Times New Roman" pitchFamily="18" charset="0"/>
                        </a:rPr>
                        <a:t>quicker</a:t>
                      </a:r>
                      <a:r>
                        <a:rPr lang="en" altLang="sr-Latn-RS" dirty="0" smtClean="0">
                          <a:latin typeface="Times New Roman" pitchFamily="18" charset="0"/>
                        </a:rPr>
                        <a:t> </a:t>
                      </a:r>
                      <a:r>
                        <a:rPr lang="en" altLang="sr-Latn-RS" dirty="0">
                          <a:latin typeface="Times New Roman" pitchFamily="18" charset="0"/>
                        </a:rPr>
                        <a:t>(motor restlessness)</a:t>
                      </a:r>
                      <a:endParaRPr lang="en-US" altLang="sr-Latn-RS" dirty="0">
                        <a:latin typeface="Times New Roman" pitchFamily="18" charset="0"/>
                      </a:endParaRPr>
                    </a:p>
                  </a:txBody>
                  <a:tcPr marT="45718" marB="45718">
                    <a:lnL w="12700">
                      <a:solidFill>
                        <a:schemeClr val="tx1"/>
                      </a:solidFill>
                      <a:miter lim="800000"/>
                    </a:lnL>
                    <a:lnR w="28575">
                      <a:solidFill>
                        <a:schemeClr val="tx1"/>
                      </a:solidFill>
                      <a:miter lim="800000"/>
                    </a:lnR>
                    <a:lnT w="12700">
                      <a:solidFill>
                        <a:schemeClr val="tx1"/>
                      </a:solidFill>
                      <a:miter lim="800000"/>
                    </a:lnT>
                    <a:lnB w="12700">
                      <a:solidFill>
                        <a:schemeClr val="tx1"/>
                      </a:solidFill>
                      <a:miter lim="800000"/>
                    </a:lnB>
                    <a:noFill/>
                  </a:tcPr>
                </a:tc>
              </a:tr>
              <a:tr h="1312862">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20000"/>
                        </a:spcBef>
                      </a:pPr>
                      <a:endParaRPr lang="sl-SI" altLang="sr-Latn-RS" b="1">
                        <a:latin typeface="Times New Roman" pitchFamily="18" charset="0"/>
                      </a:endParaRPr>
                    </a:p>
                    <a:p>
                      <a:pPr marL="0" lvl="0" indent="0" eaLnBrk="1" hangingPunct="1">
                        <a:spcBef>
                          <a:spcPct val="20000"/>
                        </a:spcBef>
                      </a:pPr>
                      <a:r>
                        <a:rPr lang="en" altLang="sr-Latn-RS" b="1">
                          <a:latin typeface="Times New Roman" pitchFamily="18" charset="0"/>
                        </a:rPr>
                        <a:t>General condition</a:t>
                      </a:r>
                      <a:endParaRPr lang="en-US" altLang="sr-Latn-RS" b="1">
                        <a:latin typeface="Times New Roman" pitchFamily="18" charset="0"/>
                      </a:endParaRPr>
                    </a:p>
                  </a:txBody>
                  <a:tcPr marT="45718" marB="45718">
                    <a:lnL w="28575">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gridSpan="2">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ctr" eaLnBrk="1" hangingPunct="1">
                        <a:spcBef>
                          <a:spcPct val="20000"/>
                        </a:spcBef>
                      </a:pPr>
                      <a:r>
                        <a:rPr lang="en" altLang="sr-Latn-RS" dirty="0">
                          <a:latin typeface="Times New Roman" pitchFamily="18" charset="0"/>
                        </a:rPr>
                        <a:t>It gets worse quickly!</a:t>
                      </a:r>
                      <a:endParaRPr lang="sl-SI" altLang="sr-Latn-RS" dirty="0">
                        <a:latin typeface="Times New Roman" pitchFamily="18" charset="0"/>
                      </a:endParaRPr>
                    </a:p>
                    <a:p>
                      <a:pPr marL="0" lvl="0" indent="0" eaLnBrk="1" hangingPunct="1">
                        <a:spcBef>
                          <a:spcPct val="20000"/>
                        </a:spcBef>
                      </a:pPr>
                      <a:r>
                        <a:rPr lang="en" altLang="sr-Latn-RS" dirty="0">
                          <a:latin typeface="Times New Roman" pitchFamily="18" charset="0"/>
                        </a:rPr>
                        <a:t>1. Dehydration - dry skin and mucous membranes - reduced turgor - inflamed eyes </a:t>
                      </a:r>
                      <a:r>
                        <a:rPr lang="en" altLang="sr-Latn-RS" dirty="0" smtClean="0">
                          <a:latin typeface="Times New Roman" pitchFamily="18" charset="0"/>
                        </a:rPr>
                        <a:t>- </a:t>
                      </a:r>
                      <a:r>
                        <a:rPr lang="en" altLang="sr-Latn-RS" dirty="0">
                          <a:latin typeface="Times New Roman" pitchFamily="18" charset="0"/>
                        </a:rPr>
                        <a:t>rarely urinates</a:t>
                      </a:r>
                      <a:endParaRPr lang="sr-Latn-CS" altLang="sr-Latn-RS" dirty="0">
                        <a:latin typeface="Times New Roman" pitchFamily="18" charset="0"/>
                      </a:endParaRPr>
                    </a:p>
                    <a:p>
                      <a:pPr marL="0" lvl="0" indent="0" eaLnBrk="1" hangingPunct="1">
                        <a:spcBef>
                          <a:spcPct val="20000"/>
                        </a:spcBef>
                      </a:pPr>
                      <a:r>
                        <a:rPr lang="en" altLang="sr-Latn-RS" dirty="0">
                          <a:latin typeface="Times New Roman" pitchFamily="18" charset="0"/>
                        </a:rPr>
                        <a:t>2. Intoxication - lethargy, </a:t>
                      </a:r>
                      <a:r>
                        <a:rPr lang="en" altLang="sr-Latn-RS" dirty="0" smtClean="0">
                          <a:latin typeface="Times New Roman" pitchFamily="18" charset="0"/>
                        </a:rPr>
                        <a:t>adynamism</a:t>
                      </a:r>
                      <a:r>
                        <a:rPr lang="en" altLang="sr-Latn-RS" dirty="0">
                          <a:latin typeface="Times New Roman" pitchFamily="18" charset="0"/>
                        </a:rPr>
                        <a:t>, </a:t>
                      </a:r>
                      <a:r>
                        <a:rPr lang="en" altLang="sr-Latn-RS" dirty="0" smtClean="0">
                          <a:latin typeface="Times New Roman" pitchFamily="18" charset="0"/>
                        </a:rPr>
                        <a:t>gray </a:t>
                      </a:r>
                      <a:r>
                        <a:rPr lang="en" altLang="sr-Latn-RS" dirty="0">
                          <a:latin typeface="Times New Roman" pitchFamily="18" charset="0"/>
                        </a:rPr>
                        <a:t>color </a:t>
                      </a:r>
                      <a:endParaRPr lang="en-US" altLang="sr-Latn-RS" dirty="0">
                        <a:latin typeface="Times New Roman" pitchFamily="18" charset="0"/>
                      </a:endParaRPr>
                    </a:p>
                  </a:txBody>
                  <a:tcPr marT="45718" marB="45718">
                    <a:lnL w="12700">
                      <a:solidFill>
                        <a:schemeClr val="tx1"/>
                      </a:solidFill>
                      <a:miter lim="800000"/>
                    </a:lnL>
                    <a:lnR w="28575">
                      <a:solidFill>
                        <a:schemeClr val="tx1"/>
                      </a:solidFill>
                      <a:miter lim="800000"/>
                    </a:lnR>
                    <a:lnT w="12700">
                      <a:solidFill>
                        <a:schemeClr val="tx1"/>
                      </a:solidFill>
                      <a:miter lim="800000"/>
                    </a:lnT>
                    <a:lnB w="12700">
                      <a:solidFill>
                        <a:schemeClr val="tx1"/>
                      </a:solidFill>
                      <a:miter lim="800000"/>
                    </a:lnB>
                    <a:noFill/>
                  </a:tcPr>
                </a:tc>
                <a:tc hMerge="1">
                  <a:txBody>
                    <a:bodyPr/>
                    <a:lstStyle/>
                    <a:p>
                      <a:endParaRPr/>
                    </a:p>
                  </a:txBody>
                  <a:tcPr>
                    <a:lnR w="28575">
                      <a:miter lim="800000"/>
                    </a:lnR>
                    <a:lnT w="12700">
                      <a:solidFill>
                        <a:schemeClr val="tx1"/>
                      </a:solidFill>
                      <a:miter lim="800000"/>
                    </a:lnT>
                    <a:lnB w="12700">
                      <a:solidFill>
                        <a:schemeClr val="tx1"/>
                      </a:solidFill>
                      <a:miter lim="800000"/>
                    </a:lnB>
                  </a:tcPr>
                </a:tc>
              </a:tr>
              <a:tr h="2120900">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20000"/>
                        </a:spcBef>
                      </a:pPr>
                      <a:r>
                        <a:rPr lang="en" altLang="sr-Latn-RS" b="1">
                          <a:latin typeface="Times New Roman" pitchFamily="18" charset="0"/>
                        </a:rPr>
                        <a:t>Rö - native</a:t>
                      </a:r>
                      <a:endParaRPr lang="sl-SI" altLang="sr-Latn-RS">
                        <a:latin typeface="Times New Roman" pitchFamily="18" charset="0"/>
                      </a:endParaRPr>
                    </a:p>
                    <a:p>
                      <a:pPr marL="0" lvl="0" indent="0" eaLnBrk="1" hangingPunct="1">
                        <a:spcBef>
                          <a:spcPct val="20000"/>
                        </a:spcBef>
                      </a:pPr>
                      <a:r>
                        <a:rPr lang="en" altLang="sr-Latn-RS" sz="1600">
                          <a:latin typeface="Times New Roman" pitchFamily="18" charset="0"/>
                        </a:rPr>
                        <a:t>( "BABIGRAM" )</a:t>
                      </a:r>
                      <a:r>
                        <a:rPr lang="en" altLang="sr-Latn-RS">
                          <a:latin typeface="Times New Roman" pitchFamily="18" charset="0"/>
                        </a:rPr>
                        <a:t>     </a:t>
                      </a:r>
                      <a:endParaRPr lang="sr-Latn-CS" altLang="sr-Latn-RS" b="1">
                        <a:latin typeface="Times New Roman" pitchFamily="18" charset="0"/>
                      </a:endParaRPr>
                    </a:p>
                    <a:p>
                      <a:pPr marL="0" lvl="0" indent="0" eaLnBrk="1" hangingPunct="1">
                        <a:spcBef>
                          <a:spcPct val="20000"/>
                        </a:spcBef>
                      </a:pPr>
                      <a:endParaRPr lang="sr-Latn-CS" altLang="sr-Latn-RS" b="1">
                        <a:latin typeface="Times New Roman" pitchFamily="18" charset="0"/>
                      </a:endParaRPr>
                    </a:p>
                    <a:p>
                      <a:pPr marL="0" lvl="0" indent="0" eaLnBrk="1" hangingPunct="1">
                        <a:spcBef>
                          <a:spcPct val="20000"/>
                        </a:spcBef>
                      </a:pPr>
                      <a:r>
                        <a:rPr lang="en" altLang="sr-Latn-RS" b="1">
                          <a:latin typeface="Times New Roman" pitchFamily="18" charset="0"/>
                        </a:rPr>
                        <a:t>GIT passage </a:t>
                      </a:r>
                      <a:endParaRPr lang="sr-Cyrl-CS" altLang="sr-Latn-RS" b="1">
                        <a:latin typeface="Times New Roman" pitchFamily="18" charset="0"/>
                      </a:endParaRPr>
                    </a:p>
                    <a:p>
                      <a:pPr marL="0" lvl="0" indent="0" eaLnBrk="1" hangingPunct="1">
                        <a:spcBef>
                          <a:spcPct val="20000"/>
                        </a:spcBef>
                      </a:pPr>
                      <a:endParaRPr lang="sr-Latn-CS" altLang="sr-Latn-RS" b="1">
                        <a:latin typeface="Times New Roman" pitchFamily="18" charset="0"/>
                      </a:endParaRPr>
                    </a:p>
                    <a:p>
                      <a:pPr marL="0" lvl="0" indent="0" eaLnBrk="1" hangingPunct="1">
                        <a:spcBef>
                          <a:spcPct val="20000"/>
                        </a:spcBef>
                      </a:pPr>
                      <a:r>
                        <a:rPr lang="en" altLang="sr-Latn-RS" b="1">
                          <a:latin typeface="Times New Roman" pitchFamily="18" charset="0"/>
                        </a:rPr>
                        <a:t>Irigography</a:t>
                      </a:r>
                      <a:endParaRPr lang="en-US" altLang="sr-Latn-RS" b="1">
                        <a:latin typeface="Times New Roman" pitchFamily="18" charset="0"/>
                      </a:endParaRPr>
                    </a:p>
                  </a:txBody>
                  <a:tcPr marT="45718" marB="45718">
                    <a:lnL w="28575">
                      <a:solidFill>
                        <a:schemeClr val="tx1"/>
                      </a:solidFill>
                      <a:miter lim="800000"/>
                    </a:lnL>
                    <a:lnR w="12700">
                      <a:solidFill>
                        <a:schemeClr val="tx1"/>
                      </a:solidFill>
                      <a:miter lim="800000"/>
                    </a:lnR>
                    <a:lnT w="12700">
                      <a:solidFill>
                        <a:schemeClr val="tx1"/>
                      </a:solidFill>
                      <a:miter lim="800000"/>
                    </a:lnT>
                    <a:lnB w="28575">
                      <a:solidFill>
                        <a:schemeClr val="tx1"/>
                      </a:solidFill>
                      <a:miter lim="800000"/>
                    </a:lnB>
                    <a:no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20000"/>
                        </a:spcBef>
                      </a:pPr>
                      <a:r>
                        <a:rPr lang="en" altLang="sr-Latn-RS" dirty="0">
                          <a:latin typeface="Times New Roman" pitchFamily="18" charset="0"/>
                        </a:rPr>
                        <a:t>Double air bubble (two liquid levels)</a:t>
                      </a:r>
                      <a:endParaRPr lang="sr-Latn-CS" altLang="sr-Latn-RS" dirty="0">
                        <a:latin typeface="Times New Roman" pitchFamily="18" charset="0"/>
                      </a:endParaRPr>
                    </a:p>
                    <a:p>
                      <a:pPr marL="0" lvl="0" indent="0" eaLnBrk="1" hangingPunct="1">
                        <a:spcBef>
                          <a:spcPct val="20000"/>
                        </a:spcBef>
                      </a:pPr>
                      <a:endParaRPr lang="sr-Latn-CS" altLang="sr-Latn-RS" sz="2400" dirty="0">
                        <a:latin typeface="Times New Roman" pitchFamily="18" charset="0"/>
                      </a:endParaRPr>
                    </a:p>
                    <a:p>
                      <a:pPr marL="0" lvl="0" indent="0" eaLnBrk="1" hangingPunct="1">
                        <a:spcBef>
                          <a:spcPct val="20000"/>
                        </a:spcBef>
                      </a:pPr>
                      <a:r>
                        <a:rPr lang="en" altLang="sr-Latn-RS" dirty="0">
                          <a:latin typeface="Times New Roman" pitchFamily="18" charset="0"/>
                        </a:rPr>
                        <a:t>Chronic and recurrent forms</a:t>
                      </a:r>
                      <a:endParaRPr lang="en-US" altLang="sr-Latn-RS" dirty="0">
                        <a:latin typeface="Times New Roman" pitchFamily="18" charset="0"/>
                      </a:endParaRPr>
                    </a:p>
                  </a:txBody>
                  <a:tcPr marT="45718" marB="45718">
                    <a:lnL w="12700">
                      <a:solidFill>
                        <a:schemeClr val="tx1"/>
                      </a:solidFill>
                      <a:miter lim="800000"/>
                    </a:lnL>
                    <a:lnR w="12700">
                      <a:solidFill>
                        <a:schemeClr val="tx1"/>
                      </a:solidFill>
                      <a:miter lim="800000"/>
                    </a:lnR>
                    <a:lnT w="12700">
                      <a:solidFill>
                        <a:schemeClr val="tx1"/>
                      </a:solidFill>
                      <a:miter lim="800000"/>
                    </a:lnT>
                    <a:lnB w="28575">
                      <a:solidFill>
                        <a:schemeClr val="tx1"/>
                      </a:solidFill>
                      <a:miter lim="800000"/>
                    </a:lnB>
                    <a:no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20000"/>
                        </a:spcBef>
                      </a:pPr>
                      <a:r>
                        <a:rPr lang="en" altLang="sr-Latn-RS" b="1" dirty="0">
                          <a:latin typeface="Times New Roman" pitchFamily="18" charset="0"/>
                        </a:rPr>
                        <a:t>Ileum </a:t>
                      </a:r>
                      <a:r>
                        <a:rPr lang="en" altLang="sr-Latn-RS" dirty="0">
                          <a:latin typeface="Times New Roman" pitchFamily="18" charset="0"/>
                        </a:rPr>
                        <a:t>: several large </a:t>
                      </a:r>
                      <a:r>
                        <a:rPr lang="en" altLang="sr-Latn-RS" dirty="0" smtClean="0">
                          <a:latin typeface="Times New Roman" pitchFamily="18" charset="0"/>
                        </a:rPr>
                        <a:t>air </a:t>
                      </a:r>
                      <a:r>
                        <a:rPr lang="en" altLang="sr-Latn-RS" dirty="0">
                          <a:latin typeface="Times New Roman" pitchFamily="18" charset="0"/>
                        </a:rPr>
                        <a:t>bubbles with wide liquid levels </a:t>
                      </a:r>
                      <a:endParaRPr lang="sr-Latn-CS" altLang="sr-Latn-RS" dirty="0">
                        <a:latin typeface="Times New Roman" pitchFamily="18" charset="0"/>
                      </a:endParaRPr>
                    </a:p>
                    <a:p>
                      <a:pPr marL="0" lvl="0" indent="0" eaLnBrk="1" hangingPunct="1">
                        <a:spcBef>
                          <a:spcPct val="20000"/>
                        </a:spcBef>
                      </a:pPr>
                      <a:r>
                        <a:rPr lang="en" altLang="sr-Latn-RS" b="1" dirty="0">
                          <a:latin typeface="Times New Roman" pitchFamily="18" charset="0"/>
                        </a:rPr>
                        <a:t>Colon </a:t>
                      </a:r>
                      <a:r>
                        <a:rPr lang="en" altLang="sr-Latn-RS" dirty="0">
                          <a:latin typeface="Times New Roman" pitchFamily="18" charset="0"/>
                        </a:rPr>
                        <a:t>: numerous uneven hydroaerial shadows</a:t>
                      </a:r>
                      <a:endParaRPr lang="sr-Latn-CS" altLang="sr-Latn-RS" dirty="0">
                        <a:latin typeface="Times New Roman" pitchFamily="18" charset="0"/>
                      </a:endParaRPr>
                    </a:p>
                    <a:p>
                      <a:pPr marL="0" lvl="0" indent="0" eaLnBrk="1" hangingPunct="1">
                        <a:spcBef>
                          <a:spcPct val="20000"/>
                        </a:spcBef>
                      </a:pPr>
                      <a:r>
                        <a:rPr lang="en" altLang="sr-Latn-RS" dirty="0">
                          <a:latin typeface="Times New Roman" pitchFamily="18" charset="0"/>
                        </a:rPr>
                        <a:t> </a:t>
                      </a:r>
                      <a:endParaRPr lang="sr-Latn-RS" altLang="sr-Latn-RS" dirty="0" smtClean="0">
                        <a:latin typeface="Times New Roman" pitchFamily="18" charset="0"/>
                      </a:endParaRPr>
                    </a:p>
                    <a:p>
                      <a:pPr marL="0" lvl="0" indent="0" eaLnBrk="1" hangingPunct="1">
                        <a:spcBef>
                          <a:spcPct val="20000"/>
                        </a:spcBef>
                      </a:pPr>
                      <a:r>
                        <a:rPr lang="en" altLang="sr-Latn-RS" dirty="0" smtClean="0">
                          <a:latin typeface="Times New Roman" pitchFamily="18" charset="0"/>
                          <a:sym typeface="Symbol" pitchFamily="18" charset="2"/>
                        </a:rPr>
                        <a:t> </a:t>
                      </a:r>
                      <a:r>
                        <a:rPr lang="en" altLang="sr-Latn-RS" dirty="0">
                          <a:latin typeface="Times New Roman" pitchFamily="18" charset="0"/>
                        </a:rPr>
                        <a:t>the same </a:t>
                      </a:r>
                      <a:endParaRPr lang="en-US" altLang="sr-Latn-RS" dirty="0">
                        <a:latin typeface="Times New Roman" pitchFamily="18" charset="0"/>
                      </a:endParaRPr>
                    </a:p>
                  </a:txBody>
                  <a:tcPr marT="45718" marB="45718">
                    <a:lnL w="12700">
                      <a:solidFill>
                        <a:schemeClr val="tx1"/>
                      </a:solidFill>
                      <a:miter lim="800000"/>
                    </a:lnL>
                    <a:lnR w="28575">
                      <a:solidFill>
                        <a:schemeClr val="tx1"/>
                      </a:solidFill>
                      <a:miter lim="800000"/>
                    </a:lnR>
                    <a:lnT w="12700">
                      <a:solidFill>
                        <a:schemeClr val="tx1"/>
                      </a:solidFill>
                      <a:miter lim="800000"/>
                    </a:lnT>
                    <a:lnB w="28575">
                      <a:solidFill>
                        <a:schemeClr val="tx1"/>
                      </a:solidFill>
                      <a:miter lim="800000"/>
                    </a:lnB>
                    <a:noFill/>
                  </a:tcPr>
                </a:tc>
              </a:tr>
            </a:tbl>
          </a:graphicData>
        </a:graphic>
      </p:graphicFrame>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428625" y="0"/>
            <a:ext cx="8229600" cy="357188"/>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sz="2800"/>
              <a:t>Intestinal malrotation</a:t>
            </a:r>
          </a:p>
        </p:txBody>
      </p:sp>
      <p:sp>
        <p:nvSpPr>
          <p:cNvPr id="33795" name="Content Placeholder 2"/>
          <p:cNvSpPr>
            <a:spLocks noGrp="1"/>
          </p:cNvSpPr>
          <p:nvPr>
            <p:ph idx="1"/>
          </p:nvPr>
        </p:nvSpPr>
        <p:spPr>
          <a:xfrm>
            <a:off x="1" y="642938"/>
            <a:ext cx="5334000" cy="600075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lgn="just"/>
            <a:r>
              <a:rPr sz="2000" dirty="0"/>
              <a:t>Intestinal rotation and fixation </a:t>
            </a:r>
            <a:r>
              <a:rPr sz="2000" dirty="0" smtClean="0"/>
              <a:t>disorder</a:t>
            </a:r>
            <a:r>
              <a:rPr lang="sr-Latn-RS" sz="2000" dirty="0" smtClean="0"/>
              <a:t> </a:t>
            </a:r>
            <a:r>
              <a:rPr sz="2000" dirty="0" smtClean="0"/>
              <a:t>as </a:t>
            </a:r>
            <a:r>
              <a:rPr sz="2000" dirty="0"/>
              <a:t>a consequence </a:t>
            </a:r>
            <a:r>
              <a:rPr lang="sr-Latn-RS" sz="2000" dirty="0" smtClean="0"/>
              <a:t>of </a:t>
            </a:r>
            <a:r>
              <a:rPr sz="2000" dirty="0" smtClean="0"/>
              <a:t>stoppage </a:t>
            </a:r>
            <a:r>
              <a:rPr sz="2000" dirty="0"/>
              <a:t>of </a:t>
            </a:r>
            <a:r>
              <a:rPr lang="en-US" sz="2000" dirty="0" smtClean="0"/>
              <a:t>intestine </a:t>
            </a:r>
            <a:r>
              <a:rPr sz="2000" dirty="0" smtClean="0"/>
              <a:t>rotation</a:t>
            </a:r>
            <a:r>
              <a:rPr lang="sr-Latn-RS" sz="2000" dirty="0" smtClean="0"/>
              <a:t> </a:t>
            </a:r>
            <a:r>
              <a:rPr sz="2000" dirty="0" smtClean="0"/>
              <a:t>during </a:t>
            </a:r>
            <a:r>
              <a:rPr sz="2000" dirty="0"/>
              <a:t>embryogenesis</a:t>
            </a:r>
          </a:p>
          <a:p>
            <a:pPr lvl="0" algn="just">
              <a:buNone/>
            </a:pPr>
            <a:endParaRPr lang="sr-Latn-RS" altLang="en-US" sz="1600" dirty="0" smtClean="0"/>
          </a:p>
          <a:p>
            <a:pPr lvl="0" algn="just">
              <a:buNone/>
            </a:pPr>
            <a:r>
              <a:rPr lang="en" altLang="en-US" sz="1600" dirty="0" smtClean="0"/>
              <a:t>The </a:t>
            </a:r>
            <a:r>
              <a:rPr lang="en" altLang="en-US" sz="1600" dirty="0"/>
              <a:t>process of intestinal rotation </a:t>
            </a:r>
            <a:r>
              <a:rPr lang="en" altLang="en-US" sz="1600" dirty="0" smtClean="0"/>
              <a:t>happen</a:t>
            </a:r>
            <a:r>
              <a:rPr lang="sr-Latn-RS" altLang="en-US" sz="1600" dirty="0" smtClean="0"/>
              <a:t>s </a:t>
            </a:r>
            <a:r>
              <a:rPr lang="en" altLang="en-US" sz="1600" dirty="0" smtClean="0"/>
              <a:t>between </a:t>
            </a:r>
            <a:r>
              <a:rPr lang="en" altLang="en-US" sz="1600" dirty="0"/>
              <a:t>the 4th and </a:t>
            </a:r>
            <a:r>
              <a:rPr lang="sr-Latn-RS" altLang="en-US" sz="1600" dirty="0" smtClean="0"/>
              <a:t>the </a:t>
            </a:r>
            <a:r>
              <a:rPr lang="en" altLang="en-US" sz="1600" dirty="0" smtClean="0"/>
              <a:t>12th </a:t>
            </a:r>
            <a:r>
              <a:rPr lang="en" altLang="en-US" sz="1600" dirty="0"/>
              <a:t>week </a:t>
            </a:r>
            <a:r>
              <a:rPr lang="en" altLang="en-US" sz="1600" dirty="0" smtClean="0"/>
              <a:t>of</a:t>
            </a:r>
            <a:r>
              <a:rPr lang="sr-Latn-RS" altLang="en-US" sz="1600" dirty="0"/>
              <a:t> </a:t>
            </a:r>
            <a:r>
              <a:rPr lang="en" altLang="en-US" sz="1600" dirty="0" smtClean="0"/>
              <a:t>embryogenesis </a:t>
            </a:r>
            <a:r>
              <a:rPr lang="en" altLang="en-US" sz="1600" dirty="0"/>
              <a:t>and </a:t>
            </a:r>
            <a:r>
              <a:rPr lang="sr-Latn-RS" altLang="en-US" sz="1600" dirty="0" smtClean="0"/>
              <a:t>it </a:t>
            </a:r>
            <a:r>
              <a:rPr lang="en" altLang="en-US" sz="1600" dirty="0" smtClean="0"/>
              <a:t>includes </a:t>
            </a:r>
            <a:r>
              <a:rPr lang="en" altLang="en-US" sz="1600" dirty="0"/>
              <a:t>the midgut from which </a:t>
            </a:r>
            <a:r>
              <a:rPr lang="en" altLang="en-US" sz="1600" dirty="0" smtClean="0"/>
              <a:t>later</a:t>
            </a:r>
            <a:r>
              <a:rPr lang="sr-Latn-RS" altLang="en-US" sz="1600" dirty="0" smtClean="0"/>
              <a:t> </a:t>
            </a:r>
            <a:r>
              <a:rPr lang="en" altLang="en-US" sz="1600" dirty="0" smtClean="0"/>
              <a:t>develop </a:t>
            </a:r>
            <a:r>
              <a:rPr lang="en" altLang="en-US" sz="1600" dirty="0"/>
              <a:t>duodenum, jejunum, ileum and colon </a:t>
            </a:r>
            <a:r>
              <a:rPr lang="en" altLang="en-US" sz="1600" dirty="0" smtClean="0"/>
              <a:t>to</a:t>
            </a:r>
            <a:r>
              <a:rPr lang="sr-Latn-RS" altLang="en-US" sz="1600" dirty="0" smtClean="0"/>
              <a:t> the </a:t>
            </a:r>
            <a:r>
              <a:rPr lang="en" altLang="en-US" sz="1600" dirty="0" smtClean="0"/>
              <a:t>half </a:t>
            </a:r>
            <a:r>
              <a:rPr lang="en" altLang="en-US" sz="1600" dirty="0"/>
              <a:t>of </a:t>
            </a:r>
            <a:r>
              <a:rPr lang="en" altLang="en-US" sz="1600" dirty="0" smtClean="0"/>
              <a:t>transverse col</a:t>
            </a:r>
            <a:r>
              <a:rPr lang="sr-Latn-RS" altLang="en-US" sz="1600" dirty="0" smtClean="0"/>
              <a:t>on.</a:t>
            </a:r>
          </a:p>
          <a:p>
            <a:pPr lvl="0" algn="just">
              <a:buNone/>
            </a:pPr>
            <a:r>
              <a:rPr lang="en" altLang="en-US" sz="1600" dirty="0" smtClean="0"/>
              <a:t>The </a:t>
            </a:r>
            <a:r>
              <a:rPr lang="en" altLang="en-US" sz="1600" dirty="0"/>
              <a:t>axis around which the process of </a:t>
            </a:r>
            <a:r>
              <a:rPr lang="sr-Latn-RS" altLang="en-US" sz="1600" dirty="0" smtClean="0"/>
              <a:t>intestine </a:t>
            </a:r>
            <a:r>
              <a:rPr lang="en" altLang="en-US" sz="1600" dirty="0" smtClean="0"/>
              <a:t>rotation is </a:t>
            </a:r>
            <a:r>
              <a:rPr lang="en" altLang="en-US" sz="1600" dirty="0"/>
              <a:t>carried </a:t>
            </a:r>
            <a:r>
              <a:rPr lang="en" altLang="en-US" sz="1600" dirty="0" smtClean="0"/>
              <a:t>out</a:t>
            </a:r>
            <a:r>
              <a:rPr lang="sr-Latn-RS" altLang="en-US" sz="1600" dirty="0" smtClean="0"/>
              <a:t>,</a:t>
            </a:r>
            <a:r>
              <a:rPr lang="en" altLang="en-US" sz="1600" dirty="0" smtClean="0"/>
              <a:t> is</a:t>
            </a:r>
            <a:r>
              <a:rPr lang="sr-Latn-RS" altLang="en-US" sz="1600" dirty="0" smtClean="0"/>
              <a:t> </a:t>
            </a:r>
            <a:r>
              <a:rPr lang="en" altLang="en-US" sz="1600" dirty="0" smtClean="0"/>
              <a:t>a</a:t>
            </a:r>
            <a:r>
              <a:rPr lang="en" altLang="en-US" sz="1600" dirty="0"/>
              <a:t>. mesenteric superior and under normal </a:t>
            </a:r>
            <a:r>
              <a:rPr lang="en" altLang="en-US" sz="1600" dirty="0" smtClean="0"/>
              <a:t>circumstance</a:t>
            </a:r>
            <a:r>
              <a:rPr lang="sr-Latn-RS" altLang="en-US" sz="1600" dirty="0" smtClean="0"/>
              <a:t>s </a:t>
            </a:r>
            <a:r>
              <a:rPr lang="en" altLang="en-US" sz="1600" dirty="0" smtClean="0"/>
              <a:t>simultaneous </a:t>
            </a:r>
            <a:r>
              <a:rPr lang="en" altLang="en-US" sz="1600" dirty="0"/>
              <a:t>rotation of the </a:t>
            </a:r>
            <a:r>
              <a:rPr lang="en" altLang="en-US" sz="1600" dirty="0" smtClean="0"/>
              <a:t>duodenojejunal</a:t>
            </a:r>
            <a:r>
              <a:rPr lang="sr-Latn-RS" altLang="en-US" sz="1600" dirty="0" smtClean="0"/>
              <a:t> </a:t>
            </a:r>
            <a:r>
              <a:rPr lang="en" altLang="en-US" sz="1600" dirty="0" smtClean="0"/>
              <a:t>an</a:t>
            </a:r>
            <a:r>
              <a:rPr lang="sr-Latn-RS" altLang="en-US" sz="1600" dirty="0" smtClean="0"/>
              <a:t>d </a:t>
            </a:r>
            <a:r>
              <a:rPr lang="en" altLang="en-US" sz="1600" dirty="0" smtClean="0"/>
              <a:t>cecocolic </a:t>
            </a:r>
            <a:r>
              <a:rPr lang="en" altLang="en-US" sz="1600" dirty="0"/>
              <a:t>loops </a:t>
            </a:r>
            <a:r>
              <a:rPr lang="sr-Latn-RS" altLang="en-US" sz="1600" dirty="0" smtClean="0"/>
              <a:t>occur </a:t>
            </a:r>
            <a:r>
              <a:rPr lang="en" altLang="en-US" sz="1600" dirty="0" smtClean="0"/>
              <a:t>for </a:t>
            </a:r>
            <a:r>
              <a:rPr lang="en" altLang="en-US" sz="1600" dirty="0"/>
              <a:t>270 degrees, in the opposite </a:t>
            </a:r>
            <a:r>
              <a:rPr lang="en" altLang="en-US" sz="1600" dirty="0" smtClean="0"/>
              <a:t>direction</a:t>
            </a:r>
            <a:r>
              <a:rPr lang="sr-Latn-RS" altLang="en-US" sz="1600" dirty="0" smtClean="0"/>
              <a:t> </a:t>
            </a:r>
            <a:r>
              <a:rPr lang="en" altLang="en-US" sz="1600" dirty="0" smtClean="0"/>
              <a:t>clockwise.</a:t>
            </a:r>
            <a:endParaRPr lang="sr-Latn-RS" altLang="en-US" sz="1600" dirty="0" smtClean="0"/>
          </a:p>
          <a:p>
            <a:pPr lvl="0" algn="just">
              <a:buNone/>
            </a:pPr>
            <a:r>
              <a:rPr lang="en" altLang="en-US" sz="1600" dirty="0" smtClean="0"/>
              <a:t>After </a:t>
            </a:r>
            <a:r>
              <a:rPr lang="en" altLang="en-US" sz="1600" dirty="0"/>
              <a:t>a successfully completed </a:t>
            </a:r>
            <a:r>
              <a:rPr lang="en" altLang="en-US" sz="1600" dirty="0" smtClean="0"/>
              <a:t>rotation,</a:t>
            </a:r>
            <a:r>
              <a:rPr lang="sr-Latn-RS" altLang="en-US" sz="1600" dirty="0" smtClean="0"/>
              <a:t> </a:t>
            </a:r>
            <a:r>
              <a:rPr lang="en" altLang="en-US" sz="1600" dirty="0" smtClean="0"/>
              <a:t>duodenojejunal </a:t>
            </a:r>
            <a:r>
              <a:rPr lang="en" altLang="en-US" sz="1600" dirty="0"/>
              <a:t>ring </a:t>
            </a:r>
            <a:r>
              <a:rPr lang="en" altLang="en-US" sz="1600" dirty="0" smtClean="0"/>
              <a:t>form</a:t>
            </a:r>
            <a:r>
              <a:rPr lang="sr-Latn-RS" altLang="en-US" sz="1600" dirty="0" smtClean="0"/>
              <a:t> </a:t>
            </a:r>
            <a:r>
              <a:rPr lang="en" altLang="en-US" sz="1600" dirty="0" smtClean="0"/>
              <a:t>a </a:t>
            </a:r>
            <a:r>
              <a:rPr lang="en" altLang="en-US" sz="1600" dirty="0"/>
              <a:t>joint located to the left of the spinal column and </a:t>
            </a:r>
            <a:r>
              <a:rPr lang="sr-Latn-RS" altLang="en-US" sz="1600" dirty="0" smtClean="0"/>
              <a:t>is </a:t>
            </a:r>
            <a:r>
              <a:rPr lang="en" altLang="en-US" sz="1600" dirty="0" smtClean="0"/>
              <a:t>fixed </a:t>
            </a:r>
            <a:r>
              <a:rPr lang="en" altLang="en-US" sz="1600" dirty="0"/>
              <a:t>by the ligament of Treitz</a:t>
            </a:r>
            <a:r>
              <a:rPr lang="en" altLang="en-US" sz="1600" dirty="0" smtClean="0"/>
              <a:t>.</a:t>
            </a:r>
            <a:endParaRPr lang="sr-Latn-RS" altLang="en-US" sz="1600" dirty="0" smtClean="0"/>
          </a:p>
          <a:p>
            <a:pPr lvl="0" algn="just">
              <a:buNone/>
            </a:pPr>
            <a:r>
              <a:rPr lang="en" altLang="en-US" sz="1600" dirty="0" smtClean="0"/>
              <a:t>The </a:t>
            </a:r>
            <a:r>
              <a:rPr lang="en" altLang="en-US" sz="1600" dirty="0"/>
              <a:t>cecum is placed in the right iliac fossa and fixed to the lateral peritoneum, while the root of the mesentery with a broad base is fixed to the posterior peritoneum, </a:t>
            </a:r>
            <a:r>
              <a:rPr lang="sr-Latn-RS" altLang="en-US" sz="1600" dirty="0" smtClean="0"/>
              <a:t>stretching out </a:t>
            </a:r>
            <a:r>
              <a:rPr lang="en" altLang="en-US" sz="1600" dirty="0" smtClean="0"/>
              <a:t>from </a:t>
            </a:r>
            <a:r>
              <a:rPr lang="en" altLang="en-US" sz="1600" dirty="0"/>
              <a:t>Treitz's ligament to the cecum.</a:t>
            </a:r>
            <a:endParaRPr lang="ru-RU" altLang="en-US" sz="1600" dirty="0"/>
          </a:p>
        </p:txBody>
      </p:sp>
      <p:pic>
        <p:nvPicPr>
          <p:cNvPr id="4" name="Picture 11" descr="02intopst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6395" y="1828800"/>
            <a:ext cx="3527417"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Content Placeholder 2"/>
          <p:cNvSpPr>
            <a:spLocks noGrp="1"/>
          </p:cNvSpPr>
          <p:nvPr>
            <p:ph idx="1"/>
          </p:nvPr>
        </p:nvSpPr>
        <p:spPr>
          <a:xfrm>
            <a:off x="285750" y="285750"/>
            <a:ext cx="8229600" cy="657225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r>
              <a:rPr lang="en" altLang="en-US" sz="1800" dirty="0"/>
              <a:t>In the case of a stoppage of rotation in </a:t>
            </a:r>
            <a:r>
              <a:rPr lang="en" altLang="en-US" sz="1800" b="1" dirty="0"/>
              <a:t>the first phase</a:t>
            </a:r>
            <a:r>
              <a:rPr lang="en" altLang="en-US" sz="1800" dirty="0"/>
              <a:t>, there is a complete absence of rotation for 270 degrees and then we are talking about </a:t>
            </a:r>
            <a:r>
              <a:rPr lang="en" altLang="en-US" sz="1800" dirty="0">
                <a:solidFill>
                  <a:srgbClr val="FF0000"/>
                </a:solidFill>
              </a:rPr>
              <a:t>non-rotation </a:t>
            </a:r>
            <a:r>
              <a:rPr lang="en" altLang="en-US" sz="1800" dirty="0"/>
              <a:t>(small intestine in the right and large intestine in the left half of the abdomen).</a:t>
            </a:r>
            <a:endParaRPr lang="ru-RU" altLang="en-US" sz="1800" dirty="0"/>
          </a:p>
          <a:p>
            <a:pPr lvl="0"/>
            <a:r>
              <a:rPr lang="en" altLang="en-US" sz="1800" dirty="0"/>
              <a:t>In case of rotation stall in </a:t>
            </a:r>
            <a:r>
              <a:rPr lang="en" altLang="en-US" sz="1800" b="1" dirty="0"/>
              <a:t>the second stage</a:t>
            </a:r>
            <a:r>
              <a:rPr lang="en" altLang="en-US" sz="1800" dirty="0"/>
              <a:t>, the process</a:t>
            </a:r>
            <a:endParaRPr lang="ru-RU" altLang="en-US" sz="1800" dirty="0"/>
          </a:p>
          <a:p>
            <a:pPr lvl="0">
              <a:buNone/>
            </a:pPr>
            <a:r>
              <a:rPr lang="en" altLang="en-US" sz="1800" dirty="0"/>
              <a:t>rotation is stopped at 180 degrees and </a:t>
            </a:r>
            <a:r>
              <a:rPr lang="en" altLang="en-US" sz="1800" dirty="0" smtClean="0"/>
              <a:t>then</a:t>
            </a:r>
            <a:endParaRPr lang="ru-RU" altLang="en-US" sz="1800" dirty="0" smtClean="0"/>
          </a:p>
          <a:p>
            <a:pPr lvl="0">
              <a:buNone/>
            </a:pPr>
            <a:r>
              <a:rPr lang="en" altLang="en-US" sz="1800" dirty="0" smtClean="0"/>
              <a:t>we are talking about incomplete rotation (cecum in</a:t>
            </a:r>
            <a:endParaRPr lang="ru-RU" altLang="en-US" sz="1800" dirty="0" smtClean="0"/>
          </a:p>
          <a:p>
            <a:pPr lvl="0">
              <a:buNone/>
            </a:pPr>
            <a:r>
              <a:rPr lang="en" altLang="en-US" sz="1800" dirty="0" smtClean="0"/>
              <a:t>epigastrium </a:t>
            </a:r>
            <a:r>
              <a:rPr lang="en" altLang="en-US" sz="1800" dirty="0"/>
              <a:t>with strong fibrous bands </a:t>
            </a:r>
            <a:r>
              <a:rPr lang="en" altLang="en-US" sz="1800" dirty="0" smtClean="0"/>
              <a:t>across</a:t>
            </a:r>
            <a:r>
              <a:rPr lang="sr-Latn-RS" altLang="en-US" sz="1800" dirty="0"/>
              <a:t> </a:t>
            </a:r>
            <a:endParaRPr lang="sr-Latn-RS" altLang="en-US" sz="1800" dirty="0" smtClean="0"/>
          </a:p>
          <a:p>
            <a:pPr lvl="0">
              <a:buNone/>
            </a:pPr>
            <a:r>
              <a:rPr lang="en" altLang="en-US" sz="1800" dirty="0" smtClean="0"/>
              <a:t>descending </a:t>
            </a:r>
            <a:r>
              <a:rPr lang="en" altLang="en-US" sz="1800" dirty="0"/>
              <a:t>part of the </a:t>
            </a:r>
            <a:r>
              <a:rPr lang="en" altLang="en-US" sz="1800" dirty="0" smtClean="0"/>
              <a:t>duodenum</a:t>
            </a:r>
            <a:r>
              <a:rPr lang="sr-Latn-RS" altLang="en-US" sz="1800" dirty="0" smtClean="0"/>
              <a:t> causing duodenal</a:t>
            </a:r>
            <a:endParaRPr lang="ru-RU" altLang="en-US" sz="1800" dirty="0"/>
          </a:p>
          <a:p>
            <a:pPr lvl="0">
              <a:buNone/>
            </a:pPr>
            <a:r>
              <a:rPr lang="sr-Latn-RS" altLang="en-US" sz="1800" dirty="0"/>
              <a:t>o</a:t>
            </a:r>
            <a:r>
              <a:rPr lang="en" altLang="en-US" sz="1800" dirty="0" smtClean="0"/>
              <a:t>bstruction</a:t>
            </a:r>
            <a:r>
              <a:rPr lang="sr-Latn-RS" altLang="en-US" sz="1800" dirty="0" smtClean="0"/>
              <a:t> </a:t>
            </a:r>
            <a:r>
              <a:rPr lang="en" altLang="en-US" sz="1800" dirty="0" smtClean="0"/>
              <a:t>-</a:t>
            </a:r>
            <a:r>
              <a:rPr lang="sr-Latn-RS" altLang="en-US" sz="1800" dirty="0" smtClean="0"/>
              <a:t> </a:t>
            </a:r>
            <a:r>
              <a:rPr lang="en" altLang="en-US" sz="1800" dirty="0" smtClean="0">
                <a:solidFill>
                  <a:srgbClr val="FF0000"/>
                </a:solidFill>
              </a:rPr>
              <a:t>Ladd's syndrome</a:t>
            </a:r>
            <a:r>
              <a:rPr lang="sr-Latn-RS" altLang="en-US" sz="1800" dirty="0" smtClean="0"/>
              <a:t>)</a:t>
            </a:r>
            <a:endParaRPr lang="ru-RU" altLang="en-US" sz="1800" dirty="0"/>
          </a:p>
          <a:p>
            <a:pPr lvl="0"/>
            <a:r>
              <a:rPr lang="en" altLang="en-US" sz="1800" dirty="0"/>
              <a:t>In the case of stagnation </a:t>
            </a:r>
            <a:r>
              <a:rPr lang="en" altLang="en-US" sz="1800" b="1" dirty="0"/>
              <a:t>in the third phase</a:t>
            </a:r>
            <a:r>
              <a:rPr lang="en" altLang="en-US" sz="1800" dirty="0"/>
              <a:t>, there is a </a:t>
            </a:r>
            <a:r>
              <a:rPr lang="sr-Latn-RS" altLang="en-US" sz="1800" dirty="0" smtClean="0"/>
              <a:t>disorder </a:t>
            </a:r>
            <a:r>
              <a:rPr lang="en" altLang="en-US" sz="1800" dirty="0" smtClean="0"/>
              <a:t>of </a:t>
            </a:r>
            <a:r>
              <a:rPr lang="en" altLang="en-US" sz="1800" dirty="0"/>
              <a:t>the fixation of the intestine (duodenum and colon), which results in the formation of defects in the mesentery, </a:t>
            </a:r>
            <a:r>
              <a:rPr lang="sr-Latn-RS" altLang="en-US" sz="1800" dirty="0" smtClean="0"/>
              <a:t>creating</a:t>
            </a:r>
            <a:r>
              <a:rPr lang="en" altLang="en-US" sz="1800" dirty="0" smtClean="0"/>
              <a:t> </a:t>
            </a:r>
            <a:r>
              <a:rPr lang="en" altLang="en-US" sz="1800" dirty="0"/>
              <a:t>various pockets and sacs that represent the basis for the development of internal </a:t>
            </a:r>
            <a:r>
              <a:rPr lang="en" altLang="en-US" sz="1800" dirty="0" smtClean="0"/>
              <a:t>hernias</a:t>
            </a:r>
            <a:r>
              <a:rPr lang="sr-Latn-RS" altLang="en-US" sz="1800" dirty="0" smtClean="0"/>
              <a:t> </a:t>
            </a:r>
            <a:r>
              <a:rPr lang="en" altLang="en-US" sz="1800" dirty="0" smtClean="0"/>
              <a:t>(</a:t>
            </a:r>
            <a:r>
              <a:rPr lang="en" altLang="en-US" sz="1800" dirty="0" smtClean="0">
                <a:solidFill>
                  <a:srgbClr val="FF0000"/>
                </a:solidFill>
              </a:rPr>
              <a:t>paraduodenal </a:t>
            </a:r>
            <a:r>
              <a:rPr lang="en" altLang="en-US" sz="1800" dirty="0">
                <a:solidFill>
                  <a:srgbClr val="FF0000"/>
                </a:solidFill>
              </a:rPr>
              <a:t>and paracolic </a:t>
            </a:r>
            <a:r>
              <a:rPr lang="en" altLang="en-US" sz="1800" dirty="0" smtClean="0">
                <a:solidFill>
                  <a:srgbClr val="FF0000"/>
                </a:solidFill>
              </a:rPr>
              <a:t>hernias</a:t>
            </a:r>
            <a:r>
              <a:rPr lang="sr-Latn-RS" altLang="en-US" sz="1800" dirty="0" smtClean="0"/>
              <a:t>).</a:t>
            </a:r>
            <a:endParaRPr lang="ru-RU" altLang="en-US" sz="1800" dirty="0"/>
          </a:p>
          <a:p>
            <a:pPr lvl="0"/>
            <a:r>
              <a:rPr lang="en" altLang="en-US" sz="1800" u="sng" dirty="0" smtClean="0"/>
              <a:t>D</a:t>
            </a:r>
            <a:r>
              <a:rPr lang="sr-Latn-RS" altLang="en-US" sz="1800" u="sng" dirty="0" smtClean="0"/>
              <a:t>ia</a:t>
            </a:r>
            <a:r>
              <a:rPr lang="en" altLang="en-US" sz="1800" u="sng" dirty="0" smtClean="0"/>
              <a:t>gnostics</a:t>
            </a:r>
            <a:endParaRPr lang="ru-RU" altLang="en-US" sz="1800" u="sng" dirty="0"/>
          </a:p>
          <a:p>
            <a:pPr marL="0" lvl="0" indent="0">
              <a:buNone/>
            </a:pPr>
            <a:r>
              <a:rPr lang="sr-Latn-RS" altLang="en-US" sz="1800" dirty="0" smtClean="0"/>
              <a:t>     - </a:t>
            </a:r>
            <a:r>
              <a:rPr lang="en" altLang="en-US" sz="1800" dirty="0" smtClean="0"/>
              <a:t>Native </a:t>
            </a:r>
            <a:r>
              <a:rPr lang="sr-Latn-RS" altLang="en-US" sz="1800" dirty="0" smtClean="0"/>
              <a:t>X-ray</a:t>
            </a:r>
            <a:r>
              <a:rPr lang="en" altLang="en-US" sz="1800" dirty="0" smtClean="0"/>
              <a:t> </a:t>
            </a:r>
            <a:r>
              <a:rPr lang="en" altLang="en-US" sz="1800" dirty="0"/>
              <a:t>of the abdomen: </a:t>
            </a:r>
            <a:r>
              <a:rPr sz="1600" dirty="0"/>
              <a:t>absence of normal presentation of gas, abnormal frame of </a:t>
            </a:r>
            <a:r>
              <a:rPr lang="sr-Latn-RS" sz="1600" dirty="0" smtClean="0"/>
              <a:t>colon</a:t>
            </a:r>
            <a:r>
              <a:rPr sz="1600" dirty="0" smtClean="0"/>
              <a:t>, </a:t>
            </a:r>
            <a:r>
              <a:rPr sz="1600" dirty="0"/>
              <a:t>gasless abdomen (</a:t>
            </a:r>
            <a:r>
              <a:rPr sz="1600" dirty="0" err="1" smtClean="0"/>
              <a:t>volvolus</a:t>
            </a:r>
            <a:r>
              <a:rPr sz="1600" dirty="0" smtClean="0"/>
              <a:t>)</a:t>
            </a:r>
            <a:endParaRPr lang="sr-Latn-RS" sz="1600" dirty="0" smtClean="0"/>
          </a:p>
          <a:p>
            <a:pPr marL="0" lvl="0" indent="0">
              <a:buNone/>
            </a:pPr>
            <a:r>
              <a:rPr lang="sr-Latn-RS" sz="1600" dirty="0"/>
              <a:t> </a:t>
            </a:r>
            <a:r>
              <a:rPr lang="sr-Latn-RS" sz="1600" dirty="0" smtClean="0"/>
              <a:t>     - </a:t>
            </a:r>
            <a:r>
              <a:rPr lang="sr-Latn-RS" sz="1800" dirty="0" smtClean="0"/>
              <a:t>U</a:t>
            </a:r>
            <a:r>
              <a:rPr sz="1800" dirty="0" err="1" smtClean="0"/>
              <a:t>ltrasound</a:t>
            </a:r>
            <a:r>
              <a:rPr sz="1800" dirty="0" smtClean="0"/>
              <a:t> </a:t>
            </a:r>
            <a:r>
              <a:rPr sz="1600" dirty="0"/>
              <a:t>may also indicate </a:t>
            </a:r>
            <a:r>
              <a:rPr sz="1600" dirty="0" err="1"/>
              <a:t>malrotation</a:t>
            </a:r>
            <a:r>
              <a:rPr sz="1600" dirty="0"/>
              <a:t> based on the ratio of a. mesenteric superior and </a:t>
            </a:r>
            <a:r>
              <a:rPr lang="sr-Latn-RS" sz="1600" dirty="0" smtClean="0"/>
              <a:t>v</a:t>
            </a:r>
            <a:r>
              <a:rPr sz="1600" dirty="0" smtClean="0"/>
              <a:t>. </a:t>
            </a:r>
            <a:r>
              <a:rPr lang="sr-Latn-RS" sz="1600" dirty="0" smtClean="0"/>
              <a:t>mesenteric </a:t>
            </a:r>
            <a:r>
              <a:rPr sz="1600" dirty="0" smtClean="0"/>
              <a:t>superior. </a:t>
            </a:r>
            <a:r>
              <a:rPr sz="1600" dirty="0"/>
              <a:t>Namely, normally the artery is to the left of the vein, while in the case of </a:t>
            </a:r>
            <a:r>
              <a:rPr sz="1600" dirty="0" err="1"/>
              <a:t>malrotation</a:t>
            </a:r>
            <a:r>
              <a:rPr sz="1600" dirty="0"/>
              <a:t> </a:t>
            </a:r>
            <a:r>
              <a:rPr sz="1600" dirty="0" smtClean="0"/>
              <a:t>it</a:t>
            </a:r>
            <a:r>
              <a:rPr lang="en-US" sz="1600" dirty="0" smtClean="0"/>
              <a:t>’</a:t>
            </a:r>
            <a:r>
              <a:rPr sz="1600" dirty="0" smtClean="0"/>
              <a:t>s </a:t>
            </a:r>
            <a:r>
              <a:rPr sz="1600" dirty="0"/>
              <a:t>to the </a:t>
            </a:r>
            <a:r>
              <a:rPr sz="1600" dirty="0" smtClean="0"/>
              <a:t>right</a:t>
            </a:r>
            <a:r>
              <a:rPr lang="sr-Latn-RS" sz="1600" dirty="0" smtClean="0"/>
              <a:t>.</a:t>
            </a:r>
            <a:endParaRPr sz="1600" dirty="0"/>
          </a:p>
        </p:txBody>
      </p:sp>
      <p:pic>
        <p:nvPicPr>
          <p:cNvPr id="4" name="Picture 5" descr="Screenshot_2015-02-01-22-14-18-1.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06644" y="1371600"/>
            <a:ext cx="1976437" cy="1899243"/>
          </a:xfrm>
          <a:prstGeom prst="rect">
            <a:avLst/>
          </a:prstGeom>
          <a:noFill/>
          <a:ln w="9525">
            <a:solidFill>
              <a:srgbClr val="FF008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sz="2800" dirty="0"/>
              <a:t>Rotational anomalies of the intestine</a:t>
            </a:r>
          </a:p>
        </p:txBody>
      </p:sp>
      <p:sp>
        <p:nvSpPr>
          <p:cNvPr id="35843" name="Content Placeholder 2"/>
          <p:cNvSpPr>
            <a:spLocks noGrp="1"/>
          </p:cNvSpPr>
          <p:nvPr>
            <p:ph idx="1"/>
          </p:nvPr>
        </p:nvSpPr>
        <p:spPr>
          <a:xfrm>
            <a:off x="457200" y="1600200"/>
            <a:ext cx="8229600" cy="452596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marL="0" indent="0">
              <a:buNone/>
            </a:pPr>
            <a:r>
              <a:rPr sz="2000" dirty="0" smtClean="0"/>
              <a:t>Clinical </a:t>
            </a:r>
            <a:r>
              <a:rPr sz="2000" dirty="0"/>
              <a:t>consequences of intestinal rotation anomaly:</a:t>
            </a:r>
          </a:p>
          <a:p>
            <a:pPr lvl="0"/>
            <a:r>
              <a:rPr sz="2000" dirty="0" smtClean="0"/>
              <a:t>Acute </a:t>
            </a:r>
            <a:r>
              <a:rPr sz="2000" dirty="0" err="1"/>
              <a:t>midgut</a:t>
            </a:r>
            <a:r>
              <a:rPr sz="2000" dirty="0"/>
              <a:t> </a:t>
            </a:r>
            <a:r>
              <a:rPr sz="2000" dirty="0" err="1"/>
              <a:t>volvolus</a:t>
            </a:r>
            <a:r>
              <a:rPr sz="2000" dirty="0"/>
              <a:t>, </a:t>
            </a:r>
            <a:r>
              <a:rPr sz="1600" dirty="0"/>
              <a:t>twisting of the gut around its axis leading to obstruction of the mesenteric circulation... ischemia... necrosis. Fast and progressive </a:t>
            </a:r>
            <a:r>
              <a:rPr lang="sr-Latn-RS" sz="1600" dirty="0" smtClean="0"/>
              <a:t>clinical </a:t>
            </a:r>
            <a:r>
              <a:rPr sz="1600" dirty="0" smtClean="0"/>
              <a:t>flow</a:t>
            </a:r>
            <a:r>
              <a:rPr lang="sr-Latn-RS" sz="1600" dirty="0" smtClean="0"/>
              <a:t>.</a:t>
            </a:r>
            <a:endParaRPr sz="1600" dirty="0"/>
          </a:p>
          <a:p>
            <a:pPr lvl="0"/>
            <a:r>
              <a:rPr sz="2000" dirty="0" smtClean="0"/>
              <a:t>Chronic </a:t>
            </a:r>
            <a:r>
              <a:rPr sz="2000" dirty="0" err="1"/>
              <a:t>volvolus</a:t>
            </a:r>
            <a:r>
              <a:rPr sz="2000" dirty="0"/>
              <a:t> - </a:t>
            </a:r>
            <a:r>
              <a:rPr sz="1600" dirty="0"/>
              <a:t>children older than 2 years. Arterial circulation exists, but venous and lymphatic obstruction leads to malnutrition</a:t>
            </a:r>
          </a:p>
          <a:p>
            <a:pPr lvl="0"/>
            <a:r>
              <a:rPr sz="2000" dirty="0" smtClean="0"/>
              <a:t>Acute </a:t>
            </a:r>
            <a:r>
              <a:rPr sz="2000" dirty="0"/>
              <a:t>and chronic duodenal obstruction - </a:t>
            </a:r>
            <a:r>
              <a:rPr sz="1600" dirty="0"/>
              <a:t>due to Ladd's </a:t>
            </a:r>
            <a:r>
              <a:rPr lang="sr-Latn-RS" sz="1600" dirty="0" smtClean="0"/>
              <a:t>adhesions</a:t>
            </a:r>
            <a:r>
              <a:rPr sz="1600" dirty="0" smtClean="0"/>
              <a:t> </a:t>
            </a:r>
            <a:r>
              <a:rPr sz="1600" dirty="0"/>
              <a:t>(highly positioned cecum)</a:t>
            </a:r>
          </a:p>
          <a:p>
            <a:pPr lvl="0"/>
            <a:r>
              <a:rPr sz="2000" dirty="0" smtClean="0"/>
              <a:t>Internal </a:t>
            </a:r>
            <a:r>
              <a:rPr sz="2000" dirty="0"/>
              <a:t>hernia</a:t>
            </a:r>
          </a:p>
          <a:p>
            <a:pPr lvl="0"/>
            <a:r>
              <a:rPr sz="2000" dirty="0" smtClean="0"/>
              <a:t>Obstruction </a:t>
            </a:r>
            <a:r>
              <a:rPr sz="2000" dirty="0"/>
              <a:t>of the colon</a:t>
            </a:r>
          </a:p>
          <a:p>
            <a:pPr lvl="0">
              <a:buNone/>
            </a:pPr>
            <a:endParaRPr sz="2000" dirty="0"/>
          </a:p>
        </p:txBody>
      </p:sp>
      <p:pic>
        <p:nvPicPr>
          <p:cNvPr id="4" name="Picture 5" descr="malrotacija i volvulus srednjeg crev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3715900"/>
            <a:ext cx="3195638" cy="268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lang="en" altLang="en-US" sz="2000" dirty="0"/>
              <a:t>The combination of duodenal obstruction and volvulus around the upper mesenteric artery </a:t>
            </a:r>
            <a:r>
              <a:rPr lang="sr-Latn-RS" altLang="en-US" sz="2000" dirty="0" smtClean="0"/>
              <a:t>represent</a:t>
            </a:r>
            <a:r>
              <a:rPr lang="en" altLang="en-US" sz="2000" dirty="0" smtClean="0"/>
              <a:t> </a:t>
            </a:r>
            <a:r>
              <a:rPr lang="en" altLang="en-US" sz="2000" dirty="0"/>
              <a:t>Ladd's syndrome</a:t>
            </a:r>
            <a:endParaRPr lang="ru-RU" altLang="en-US" sz="2000" dirty="0"/>
          </a:p>
        </p:txBody>
      </p:sp>
      <p:pic>
        <p:nvPicPr>
          <p:cNvPr id="4" name="Picture 2" descr="C:\Users\Gygabyte\Desktop\20230325_195956.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1257375" y="1600200"/>
            <a:ext cx="6629249" cy="4525963"/>
          </a:xfrm>
          <a:noFill/>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28625" y="0"/>
            <a:ext cx="8229600" cy="785813"/>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sz="2800"/>
              <a:t>Obstructions of the duodenum</a:t>
            </a:r>
          </a:p>
        </p:txBody>
      </p:sp>
      <p:sp>
        <p:nvSpPr>
          <p:cNvPr id="37891" name="Content Placeholder 2"/>
          <p:cNvSpPr>
            <a:spLocks noGrp="1"/>
          </p:cNvSpPr>
          <p:nvPr>
            <p:ph idx="1"/>
          </p:nvPr>
        </p:nvSpPr>
        <p:spPr>
          <a:xfrm>
            <a:off x="357188" y="714375"/>
            <a:ext cx="8229600" cy="592931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r>
              <a:rPr sz="1800" dirty="0"/>
              <a:t>Complete (atresia) or partial (stenosis) interruption of the passage of the duodenum</a:t>
            </a:r>
          </a:p>
          <a:p>
            <a:pPr lvl="0"/>
            <a:r>
              <a:rPr sz="1800" b="1" dirty="0"/>
              <a:t>Internal causes</a:t>
            </a:r>
            <a:r>
              <a:rPr sz="1800" dirty="0"/>
              <a:t>: atresia, membrane</a:t>
            </a:r>
          </a:p>
          <a:p>
            <a:pPr lvl="0"/>
            <a:r>
              <a:rPr sz="1800" b="1" dirty="0"/>
              <a:t>External causes</a:t>
            </a:r>
            <a:r>
              <a:rPr sz="1800" dirty="0"/>
              <a:t>: annular pancreas, </a:t>
            </a:r>
            <a:r>
              <a:rPr sz="1800" dirty="0" err="1"/>
              <a:t>preduodenal</a:t>
            </a:r>
            <a:r>
              <a:rPr sz="1800" dirty="0"/>
              <a:t> portal vein, </a:t>
            </a:r>
            <a:r>
              <a:rPr sz="1800" dirty="0" err="1"/>
              <a:t>malrotation</a:t>
            </a:r>
            <a:endParaRPr sz="1800" dirty="0"/>
          </a:p>
          <a:p>
            <a:pPr lvl="0"/>
            <a:endParaRPr lang="sr-Latn-RS" sz="1800" dirty="0" smtClean="0"/>
          </a:p>
          <a:p>
            <a:pPr lvl="0"/>
            <a:r>
              <a:rPr sz="1800" dirty="0" smtClean="0"/>
              <a:t>Three </a:t>
            </a:r>
            <a:r>
              <a:rPr sz="1800" b="1" dirty="0"/>
              <a:t>types</a:t>
            </a:r>
            <a:r>
              <a:rPr sz="1800" dirty="0"/>
              <a:t>: </a:t>
            </a:r>
            <a:endParaRPr lang="sr-Latn-RS" sz="1800" dirty="0" smtClean="0"/>
          </a:p>
          <a:p>
            <a:pPr lvl="0">
              <a:buFontTx/>
              <a:buChar char="-"/>
            </a:pPr>
            <a:r>
              <a:rPr sz="1800" dirty="0" smtClean="0"/>
              <a:t>atresia </a:t>
            </a:r>
            <a:r>
              <a:rPr sz="1800" dirty="0"/>
              <a:t>with a mucosal septum that has a muscular </a:t>
            </a:r>
            <a:r>
              <a:rPr sz="1800" dirty="0" smtClean="0"/>
              <a:t>layer</a:t>
            </a:r>
            <a:endParaRPr lang="sr-Latn-RS" sz="1800" dirty="0" smtClean="0"/>
          </a:p>
          <a:p>
            <a:pPr lvl="0">
              <a:buFontTx/>
              <a:buChar char="-"/>
            </a:pPr>
            <a:r>
              <a:rPr sz="1800" dirty="0" smtClean="0"/>
              <a:t>a </a:t>
            </a:r>
            <a:r>
              <a:rPr sz="1800" dirty="0"/>
              <a:t>fibrous band joins the two </a:t>
            </a:r>
            <a:r>
              <a:rPr sz="1800" dirty="0" err="1"/>
              <a:t>atretic</a:t>
            </a:r>
            <a:r>
              <a:rPr sz="1800" dirty="0"/>
              <a:t> </a:t>
            </a:r>
            <a:r>
              <a:rPr sz="1800" dirty="0" smtClean="0"/>
              <a:t>ends</a:t>
            </a:r>
            <a:endParaRPr lang="sr-Latn-RS" sz="1800" dirty="0" smtClean="0"/>
          </a:p>
          <a:p>
            <a:pPr lvl="0">
              <a:buFontTx/>
              <a:buChar char="-"/>
            </a:pPr>
            <a:r>
              <a:rPr sz="1800" dirty="0" smtClean="0"/>
              <a:t>completely </a:t>
            </a:r>
            <a:r>
              <a:rPr sz="1800" dirty="0"/>
              <a:t>separated two </a:t>
            </a:r>
            <a:r>
              <a:rPr sz="1800" dirty="0" err="1"/>
              <a:t>atretic</a:t>
            </a:r>
            <a:r>
              <a:rPr sz="1800" dirty="0"/>
              <a:t> ends</a:t>
            </a:r>
          </a:p>
          <a:p>
            <a:pPr lvl="0"/>
            <a:endParaRPr lang="sr-Latn-RS" sz="1800" dirty="0" smtClean="0">
              <a:solidFill>
                <a:srgbClr val="FF0000"/>
              </a:solidFill>
            </a:endParaRPr>
          </a:p>
          <a:p>
            <a:pPr lvl="0"/>
            <a:r>
              <a:rPr sz="1800" dirty="0" smtClean="0"/>
              <a:t>Embryology: </a:t>
            </a:r>
            <a:r>
              <a:rPr sz="1800" dirty="0"/>
              <a:t>from the 5th to the 10th </a:t>
            </a:r>
            <a:r>
              <a:rPr sz="1800" dirty="0" smtClean="0"/>
              <a:t>g</a:t>
            </a:r>
            <a:r>
              <a:rPr lang="sr-Latn-RS" sz="1800" dirty="0" smtClean="0"/>
              <a:t>w</a:t>
            </a:r>
            <a:r>
              <a:rPr sz="1800" dirty="0" smtClean="0"/>
              <a:t>, </a:t>
            </a:r>
            <a:r>
              <a:rPr sz="1800" dirty="0"/>
              <a:t>the duodenum is a fibrous band, recanalization of the duodenum leads to patency</a:t>
            </a:r>
          </a:p>
          <a:p>
            <a:pPr lvl="0"/>
            <a:endParaRPr lang="sr-Latn-RS" sz="1800" dirty="0" smtClean="0"/>
          </a:p>
          <a:p>
            <a:pPr lvl="0"/>
            <a:r>
              <a:rPr sz="1800" dirty="0" err="1" smtClean="0"/>
              <a:t>Cl</a:t>
            </a:r>
            <a:r>
              <a:rPr lang="sr-Latn-RS" sz="1800" dirty="0" smtClean="0"/>
              <a:t>inical picture</a:t>
            </a:r>
            <a:r>
              <a:rPr sz="1800" dirty="0" smtClean="0"/>
              <a:t>: </a:t>
            </a:r>
            <a:r>
              <a:rPr sz="1800" dirty="0"/>
              <a:t>high intestinal </a:t>
            </a:r>
            <a:r>
              <a:rPr sz="1800" dirty="0" smtClean="0"/>
              <a:t>obstruction</a:t>
            </a:r>
            <a:endParaRPr lang="sr-Latn-RS" sz="1800" dirty="0" smtClean="0"/>
          </a:p>
          <a:p>
            <a:pPr lvl="0"/>
            <a:r>
              <a:rPr sz="1800" dirty="0" smtClean="0"/>
              <a:t>Diagnosis</a:t>
            </a:r>
            <a:r>
              <a:rPr sz="1800" dirty="0"/>
              <a:t>: </a:t>
            </a:r>
            <a:r>
              <a:rPr sz="1800" u="sng" dirty="0" smtClean="0"/>
              <a:t>Prenatal</a:t>
            </a:r>
            <a:r>
              <a:rPr sz="1800" dirty="0" smtClean="0"/>
              <a:t>: </a:t>
            </a:r>
            <a:r>
              <a:rPr sz="1800" dirty="0" err="1" smtClean="0"/>
              <a:t>polyhydramnios</a:t>
            </a:r>
            <a:r>
              <a:rPr sz="1800" dirty="0" smtClean="0"/>
              <a:t>, stomach </a:t>
            </a:r>
            <a:r>
              <a:rPr sz="1800" dirty="0" err="1" smtClean="0"/>
              <a:t>dysthesia</a:t>
            </a:r>
            <a:r>
              <a:rPr sz="1800" dirty="0" smtClean="0"/>
              <a:t>. </a:t>
            </a:r>
            <a:r>
              <a:rPr sz="1800" u="sng" dirty="0" smtClean="0"/>
              <a:t>Postnatal</a:t>
            </a:r>
            <a:r>
              <a:rPr sz="1800" dirty="0" smtClean="0"/>
              <a:t>: native X-ray abdomen – double-bubble sign, absence of gas</a:t>
            </a:r>
          </a:p>
          <a:p>
            <a:pPr marL="0" lvl="0" indent="0">
              <a:buNone/>
            </a:pPr>
            <a:endParaRPr lang="sr-Latn-RS" sz="1800" dirty="0" smtClean="0"/>
          </a:p>
          <a:p>
            <a:pPr lvl="0"/>
            <a:r>
              <a:rPr sz="1800" dirty="0" smtClean="0"/>
              <a:t>Therapy: operative</a:t>
            </a:r>
            <a:r>
              <a:rPr lang="sr-Latn-RS" sz="1800" dirty="0" smtClean="0"/>
              <a:t> (d</a:t>
            </a:r>
            <a:r>
              <a:rPr sz="1800" dirty="0" err="1" smtClean="0"/>
              <a:t>uodeno-duodenostomy</a:t>
            </a:r>
            <a:r>
              <a:rPr lang="sr-Latn-RS" sz="1800" dirty="0" smtClean="0"/>
              <a:t>, r</a:t>
            </a:r>
            <a:r>
              <a:rPr sz="1800" dirty="0" err="1" smtClean="0"/>
              <a:t>esection</a:t>
            </a:r>
            <a:r>
              <a:rPr sz="1800" dirty="0" smtClean="0"/>
              <a:t> of the diaphragm</a:t>
            </a:r>
            <a:r>
              <a:rPr lang="sr-Latn-RS" sz="1800" dirty="0" smtClean="0"/>
              <a:t>).</a:t>
            </a:r>
            <a:endParaRPr sz="1800" dirty="0" smtClean="0"/>
          </a:p>
          <a:p>
            <a:pPr lvl="0"/>
            <a:endParaRPr sz="1800"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sz="3200" dirty="0" err="1"/>
              <a:t>Duodeno-duodenostomy</a:t>
            </a:r>
            <a:endParaRPr sz="3200" dirty="0"/>
          </a:p>
        </p:txBody>
      </p:sp>
      <p:pic>
        <p:nvPicPr>
          <p:cNvPr id="4" name="Picture 2" descr="C:\Users\Gygabyte\Desktop\20230325_192238.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83740" y="1600200"/>
            <a:ext cx="7576520" cy="4525963"/>
          </a:xfrm>
          <a:noFill/>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357188" y="0"/>
            <a:ext cx="8229600" cy="5715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sz="2800"/>
              <a:t>Small intestinal atresia</a:t>
            </a:r>
          </a:p>
        </p:txBody>
      </p:sp>
      <p:sp>
        <p:nvSpPr>
          <p:cNvPr id="39939" name="Content Placeholder 2"/>
          <p:cNvSpPr>
            <a:spLocks noGrp="1"/>
          </p:cNvSpPr>
          <p:nvPr>
            <p:ph idx="1"/>
          </p:nvPr>
        </p:nvSpPr>
        <p:spPr>
          <a:xfrm>
            <a:off x="457199" y="571500"/>
            <a:ext cx="5943599" cy="59817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r>
              <a:rPr lang="sr-Latn-RS" sz="1600" b="1" dirty="0" smtClean="0"/>
              <a:t>Definition</a:t>
            </a:r>
            <a:r>
              <a:rPr lang="sr-Latn-RS" sz="1600" dirty="0" smtClean="0"/>
              <a:t>: </a:t>
            </a:r>
            <a:r>
              <a:rPr sz="1600" dirty="0" smtClean="0"/>
              <a:t>Complete </a:t>
            </a:r>
            <a:r>
              <a:rPr sz="1600" dirty="0"/>
              <a:t>or partial obstruction of the small intestine</a:t>
            </a:r>
          </a:p>
          <a:p>
            <a:pPr lvl="0"/>
            <a:endParaRPr lang="sr-Latn-RS" sz="1600" b="1" dirty="0" smtClean="0"/>
          </a:p>
          <a:p>
            <a:pPr lvl="0"/>
            <a:r>
              <a:rPr sz="1600" b="1" dirty="0" smtClean="0"/>
              <a:t>Embryology</a:t>
            </a:r>
            <a:r>
              <a:rPr sz="1600" dirty="0"/>
              <a:t>: absence of recanalization and </a:t>
            </a:r>
            <a:r>
              <a:rPr sz="1600" dirty="0" smtClean="0"/>
              <a:t>ischemic</a:t>
            </a:r>
            <a:r>
              <a:rPr lang="sr-Latn-RS" sz="1600" dirty="0" smtClean="0"/>
              <a:t>     II</a:t>
            </a:r>
            <a:r>
              <a:rPr sz="1600" dirty="0" smtClean="0"/>
              <a:t> </a:t>
            </a:r>
            <a:r>
              <a:rPr sz="1600" dirty="0"/>
              <a:t>etiology</a:t>
            </a:r>
          </a:p>
          <a:p>
            <a:pPr lvl="0"/>
            <a:endParaRPr lang="sr-Latn-RS" sz="1600" b="1" dirty="0" smtClean="0"/>
          </a:p>
          <a:p>
            <a:pPr lvl="0"/>
            <a:r>
              <a:rPr sz="1600" b="1" dirty="0" smtClean="0"/>
              <a:t>Classification</a:t>
            </a:r>
            <a:r>
              <a:rPr lang="sr-Latn-RS" sz="1600" dirty="0" smtClean="0"/>
              <a:t>:</a:t>
            </a:r>
            <a:endParaRPr sz="1600" dirty="0"/>
          </a:p>
          <a:p>
            <a:pPr marL="0" lvl="0" indent="0">
              <a:buNone/>
            </a:pPr>
            <a:r>
              <a:rPr lang="sr-Latn-RS" sz="1600" dirty="0" smtClean="0"/>
              <a:t>  -  I  </a:t>
            </a:r>
            <a:r>
              <a:rPr sz="1600" dirty="0" smtClean="0"/>
              <a:t>membrane </a:t>
            </a:r>
            <a:r>
              <a:rPr sz="1600" dirty="0"/>
              <a:t>divides the proximal and distal </a:t>
            </a:r>
            <a:r>
              <a:rPr sz="1600" dirty="0" smtClean="0"/>
              <a:t>segment</a:t>
            </a:r>
            <a:endParaRPr sz="1600" dirty="0"/>
          </a:p>
          <a:p>
            <a:pPr marL="0" lvl="0" indent="0">
              <a:buNone/>
            </a:pPr>
            <a:r>
              <a:rPr lang="sr-Latn-RS" sz="1600" dirty="0" smtClean="0"/>
              <a:t>  -  II</a:t>
            </a:r>
            <a:r>
              <a:rPr sz="1600" dirty="0" smtClean="0"/>
              <a:t> </a:t>
            </a:r>
            <a:r>
              <a:rPr lang="sr-Latn-RS" sz="1600" dirty="0" smtClean="0"/>
              <a:t> </a:t>
            </a:r>
            <a:r>
              <a:rPr sz="1600" dirty="0" smtClean="0"/>
              <a:t>fibrous </a:t>
            </a:r>
            <a:r>
              <a:rPr sz="1600" dirty="0"/>
              <a:t>band connects the proximal and distal </a:t>
            </a:r>
            <a:r>
              <a:rPr sz="1600" dirty="0" smtClean="0"/>
              <a:t>part</a:t>
            </a:r>
            <a:r>
              <a:rPr lang="sr-Latn-RS" sz="1600" dirty="0" smtClean="0"/>
              <a:t>      IIIa</a:t>
            </a:r>
            <a:endParaRPr sz="1600" dirty="0"/>
          </a:p>
          <a:p>
            <a:pPr marL="0" lvl="0" indent="0">
              <a:buNone/>
            </a:pPr>
            <a:r>
              <a:rPr lang="sr-Latn-RS" sz="1600" dirty="0" smtClean="0"/>
              <a:t>  -  </a:t>
            </a:r>
            <a:r>
              <a:rPr sz="1600" dirty="0" smtClean="0"/>
              <a:t>III </a:t>
            </a:r>
            <a:r>
              <a:rPr lang="sr-Latn-RS" sz="1600" dirty="0" smtClean="0"/>
              <a:t> </a:t>
            </a:r>
            <a:r>
              <a:rPr sz="1600" dirty="0" smtClean="0"/>
              <a:t>blind </a:t>
            </a:r>
            <a:r>
              <a:rPr sz="1600" dirty="0"/>
              <a:t>ends do not touch intact (3a) </a:t>
            </a:r>
            <a:r>
              <a:rPr sz="1600" dirty="0" smtClean="0"/>
              <a:t>or</a:t>
            </a:r>
            <a:endParaRPr sz="1600" dirty="0"/>
          </a:p>
          <a:p>
            <a:pPr lvl="0">
              <a:buNone/>
            </a:pPr>
            <a:r>
              <a:rPr sz="1600" dirty="0"/>
              <a:t>defective mesentery (3b) - the appearance of </a:t>
            </a:r>
            <a:r>
              <a:rPr sz="1600" dirty="0" smtClean="0"/>
              <a:t>peeled</a:t>
            </a:r>
            <a:r>
              <a:rPr lang="sr-Latn-RS" sz="1600" dirty="0" smtClean="0"/>
              <a:t> </a:t>
            </a:r>
            <a:r>
              <a:rPr sz="1600" dirty="0" smtClean="0"/>
              <a:t>apple</a:t>
            </a:r>
            <a:endParaRPr lang="sr-Latn-RS" sz="1600" dirty="0" smtClean="0"/>
          </a:p>
          <a:p>
            <a:endParaRPr lang="sr-Latn-RS" sz="1600" b="1" dirty="0" smtClean="0"/>
          </a:p>
          <a:p>
            <a:r>
              <a:rPr lang="sr-Latn-RS" sz="1600" b="1" dirty="0" smtClean="0"/>
              <a:t>Clinical picture </a:t>
            </a:r>
            <a:r>
              <a:rPr lang="sr-Latn-RS" sz="1600" dirty="0" smtClean="0"/>
              <a:t>-  </a:t>
            </a:r>
            <a:r>
              <a:rPr sz="1600" dirty="0" smtClean="0"/>
              <a:t>signs </a:t>
            </a:r>
            <a:r>
              <a:rPr sz="1600" dirty="0"/>
              <a:t>of intestinal </a:t>
            </a:r>
            <a:r>
              <a:rPr sz="1600" dirty="0" smtClean="0"/>
              <a:t>obstruction</a:t>
            </a:r>
            <a:r>
              <a:rPr lang="sr-Latn-RS" sz="1600" dirty="0" smtClean="0"/>
              <a:t>             IIIb</a:t>
            </a:r>
          </a:p>
          <a:p>
            <a:pPr lvl="0">
              <a:buNone/>
            </a:pPr>
            <a:endParaRPr lang="sr-Latn-RS" sz="1600" dirty="0"/>
          </a:p>
          <a:p>
            <a:r>
              <a:rPr sz="1600" b="1" dirty="0" smtClean="0"/>
              <a:t>Diagnosis</a:t>
            </a:r>
            <a:r>
              <a:rPr sz="1600" dirty="0"/>
              <a:t>: </a:t>
            </a:r>
            <a:r>
              <a:rPr sz="1600" u="sng" dirty="0"/>
              <a:t>prenatal</a:t>
            </a:r>
            <a:r>
              <a:rPr sz="1600" dirty="0"/>
              <a:t> </a:t>
            </a:r>
            <a:r>
              <a:rPr lang="sr-Latn-RS" sz="1600" dirty="0" smtClean="0"/>
              <a:t>- </a:t>
            </a:r>
            <a:r>
              <a:rPr sz="1600" dirty="0" err="1" smtClean="0"/>
              <a:t>oligohydramnios</a:t>
            </a:r>
            <a:endParaRPr lang="sr-Latn-RS" sz="1600" dirty="0" smtClean="0"/>
          </a:p>
          <a:p>
            <a:pPr lvl="0">
              <a:buNone/>
            </a:pPr>
            <a:r>
              <a:rPr lang="sr-Latn-RS" sz="1600" dirty="0" smtClean="0"/>
              <a:t>                         </a:t>
            </a:r>
            <a:r>
              <a:rPr lang="sr-Latn-RS" sz="1600" u="sng" dirty="0" smtClean="0"/>
              <a:t>p</a:t>
            </a:r>
            <a:r>
              <a:rPr sz="1600" u="sng" dirty="0" err="1" smtClean="0"/>
              <a:t>ostnatal</a:t>
            </a:r>
            <a:r>
              <a:rPr lang="sr-Latn-RS" sz="1600" dirty="0" smtClean="0"/>
              <a:t> - native</a:t>
            </a:r>
            <a:r>
              <a:rPr sz="1600" dirty="0" smtClean="0"/>
              <a:t> </a:t>
            </a:r>
            <a:r>
              <a:rPr sz="1600" dirty="0"/>
              <a:t>X-ray of the abdomen and </a:t>
            </a:r>
            <a:r>
              <a:rPr sz="1600" dirty="0" err="1"/>
              <a:t>irgography</a:t>
            </a:r>
            <a:r>
              <a:rPr sz="1600" dirty="0"/>
              <a:t> (to </a:t>
            </a:r>
            <a:r>
              <a:rPr sz="1600" dirty="0" smtClean="0"/>
              <a:t>exclude</a:t>
            </a:r>
            <a:r>
              <a:rPr lang="sr-Latn-RS" sz="1600" dirty="0" smtClean="0"/>
              <a:t> colon atresia</a:t>
            </a:r>
            <a:r>
              <a:rPr sz="1600" dirty="0" smtClean="0"/>
              <a:t>)</a:t>
            </a:r>
            <a:endParaRPr lang="sr-Latn-RS" sz="1600" dirty="0" smtClean="0"/>
          </a:p>
          <a:p>
            <a:pPr lvl="0">
              <a:buNone/>
            </a:pPr>
            <a:endParaRPr sz="1600" dirty="0"/>
          </a:p>
          <a:p>
            <a:r>
              <a:rPr sz="1600" b="1" dirty="0"/>
              <a:t>Therapy</a:t>
            </a:r>
            <a:r>
              <a:rPr sz="1600" dirty="0"/>
              <a:t>: </a:t>
            </a:r>
            <a:r>
              <a:rPr sz="1600" dirty="0" smtClean="0"/>
              <a:t>surgical</a:t>
            </a:r>
            <a:r>
              <a:rPr lang="sr-Latn-RS" sz="1600" dirty="0" smtClean="0"/>
              <a:t> (</a:t>
            </a:r>
            <a:r>
              <a:rPr sz="1600" dirty="0" smtClean="0"/>
              <a:t>primary </a:t>
            </a:r>
            <a:r>
              <a:rPr sz="1600" dirty="0"/>
              <a:t>intestinal </a:t>
            </a:r>
            <a:r>
              <a:rPr sz="1600" dirty="0" smtClean="0"/>
              <a:t>anastomosis</a:t>
            </a:r>
            <a:r>
              <a:rPr lang="sr-Latn-RS" sz="1600" dirty="0" smtClean="0"/>
              <a:t>) </a:t>
            </a:r>
            <a:r>
              <a:rPr lang="sr-Latn-RS" sz="1200" dirty="0" smtClean="0"/>
              <a:t>Native x-ray</a:t>
            </a:r>
          </a:p>
          <a:p>
            <a:pPr lvl="0">
              <a:buNone/>
            </a:pPr>
            <a:r>
              <a:rPr lang="sr-Latn-RS" sz="1800" dirty="0" smtClean="0"/>
              <a:t>                                       </a:t>
            </a:r>
            <a:endParaRPr sz="1800" dirty="0"/>
          </a:p>
          <a:p>
            <a:pPr lvl="0">
              <a:buNone/>
            </a:pPr>
            <a:endParaRPr sz="1800" dirty="0"/>
          </a:p>
          <a:p>
            <a:pPr lvl="0">
              <a:buNone/>
            </a:pPr>
            <a:endParaRPr lang="sr-Latn-RS" sz="1800" dirty="0" smtClean="0"/>
          </a:p>
          <a:p>
            <a:pPr lvl="0">
              <a:buNone/>
            </a:pPr>
            <a:endParaRPr lang="sr-Latn-RS" sz="1800" dirty="0"/>
          </a:p>
          <a:p>
            <a:pPr lvl="0">
              <a:buNone/>
            </a:pPr>
            <a:r>
              <a:rPr lang="sr-Latn-RS" sz="1800" dirty="0" smtClean="0"/>
              <a:t> </a:t>
            </a:r>
          </a:p>
          <a:p>
            <a:pPr lvl="0">
              <a:buNone/>
            </a:pPr>
            <a:r>
              <a:rPr lang="sr-Latn-RS" sz="1800" dirty="0" smtClean="0"/>
              <a:t>                                                                               </a:t>
            </a:r>
            <a:endParaRPr sz="1800" dirty="0"/>
          </a:p>
        </p:txBody>
      </p:sp>
      <p:pic>
        <p:nvPicPr>
          <p:cNvPr id="4" name="Picture 22" descr="ileus-ileum-r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7486" y="4984315"/>
            <a:ext cx="1509714" cy="166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6713" y="819043"/>
            <a:ext cx="1628775" cy="1219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7486" y="2209800"/>
            <a:ext cx="1628775" cy="121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67485" y="3663683"/>
            <a:ext cx="1628775" cy="1219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428625" y="142875"/>
            <a:ext cx="8229600" cy="428625"/>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sz="2400"/>
              <a:t>Meconial ileus</a:t>
            </a:r>
          </a:p>
        </p:txBody>
      </p:sp>
      <p:sp>
        <p:nvSpPr>
          <p:cNvPr id="40963" name="Content Placeholder 2"/>
          <p:cNvSpPr>
            <a:spLocks noGrp="1"/>
          </p:cNvSpPr>
          <p:nvPr>
            <p:ph idx="1"/>
          </p:nvPr>
        </p:nvSpPr>
        <p:spPr>
          <a:xfrm>
            <a:off x="457200" y="809625"/>
            <a:ext cx="8229600" cy="57150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endParaRPr lang="sr-Latn-RS" sz="1800" dirty="0" smtClean="0"/>
          </a:p>
          <a:p>
            <a:pPr lvl="0"/>
            <a:r>
              <a:rPr sz="1800" dirty="0" smtClean="0"/>
              <a:t>The </a:t>
            </a:r>
            <a:r>
              <a:rPr sz="1800" dirty="0"/>
              <a:t>cause of intestinal obstruction is thickened meconium in the terminal ileum</a:t>
            </a:r>
          </a:p>
          <a:p>
            <a:pPr lvl="0"/>
            <a:endParaRPr lang="sr-Latn-RS" sz="1800" dirty="0" smtClean="0"/>
          </a:p>
          <a:p>
            <a:pPr lvl="0"/>
            <a:r>
              <a:rPr sz="1800" dirty="0" smtClean="0"/>
              <a:t>Cause </a:t>
            </a:r>
            <a:r>
              <a:rPr sz="1800" dirty="0"/>
              <a:t>of the disease - </a:t>
            </a:r>
            <a:r>
              <a:rPr sz="1800" b="1" dirty="0"/>
              <a:t>cystic </a:t>
            </a:r>
            <a:r>
              <a:rPr sz="1800" b="1" dirty="0" smtClean="0"/>
              <a:t>fibrosis</a:t>
            </a:r>
            <a:r>
              <a:rPr lang="sr-Latn-RS" sz="1800" dirty="0" smtClean="0"/>
              <a:t>;</a:t>
            </a:r>
            <a:r>
              <a:rPr sz="1600" dirty="0" smtClean="0"/>
              <a:t> </a:t>
            </a:r>
            <a:r>
              <a:rPr sz="1600" dirty="0"/>
              <a:t>autosomal recessive disease, disorder </a:t>
            </a:r>
            <a:r>
              <a:rPr lang="sr-Latn-RS" sz="1600" dirty="0" smtClean="0"/>
              <a:t>of</a:t>
            </a:r>
            <a:r>
              <a:rPr sz="1600" dirty="0" smtClean="0"/>
              <a:t> </a:t>
            </a:r>
            <a:r>
              <a:rPr sz="1600" dirty="0"/>
              <a:t>the production </a:t>
            </a:r>
            <a:r>
              <a:rPr lang="sr-Latn-RS" sz="1600" dirty="0" smtClean="0"/>
              <a:t>of </a:t>
            </a:r>
            <a:r>
              <a:rPr sz="1600" dirty="0" smtClean="0"/>
              <a:t>secret</a:t>
            </a:r>
            <a:r>
              <a:rPr lang="sr-Latn-RS" sz="1600" dirty="0" smtClean="0"/>
              <a:t>es</a:t>
            </a:r>
            <a:r>
              <a:rPr sz="1600" dirty="0" smtClean="0"/>
              <a:t> </a:t>
            </a:r>
            <a:r>
              <a:rPr sz="1600" dirty="0"/>
              <a:t>(pancreas, GIT, lungs), production of thick </a:t>
            </a:r>
            <a:r>
              <a:rPr sz="1600" dirty="0" err="1"/>
              <a:t>hyperviscous</a:t>
            </a:r>
            <a:r>
              <a:rPr sz="1600" dirty="0"/>
              <a:t> mucus, rich in proteins</a:t>
            </a:r>
          </a:p>
          <a:p>
            <a:pPr lvl="0"/>
            <a:r>
              <a:rPr lang="en" altLang="en-US" sz="1600" dirty="0"/>
              <a:t>Thick, sticky and dry meconium with a lot of albumin and mucoprotein in the form of solid meconial </a:t>
            </a:r>
            <a:r>
              <a:rPr lang="en" altLang="en-US" sz="1600" dirty="0" smtClean="0"/>
              <a:t>beads</a:t>
            </a:r>
            <a:r>
              <a:rPr lang="sr-Latn-RS" altLang="en-US" sz="1600" dirty="0" smtClean="0"/>
              <a:t>,</a:t>
            </a:r>
            <a:r>
              <a:rPr lang="en" altLang="en-US" sz="1600" dirty="0" smtClean="0"/>
              <a:t> </a:t>
            </a:r>
            <a:r>
              <a:rPr lang="en" altLang="en-US" sz="1600" dirty="0"/>
              <a:t>obstructs the middle and terminal ileum.</a:t>
            </a:r>
            <a:endParaRPr lang="ru-RU" altLang="en-US" sz="1600" dirty="0"/>
          </a:p>
          <a:p>
            <a:pPr lvl="0"/>
            <a:r>
              <a:rPr lang="en" altLang="en-US" sz="1600" dirty="0"/>
              <a:t>Proximal to the site of obstruction, the intestine is dilated, while distally, the passage is missing, so the colon is collapsed.</a:t>
            </a:r>
            <a:endParaRPr lang="ru-RU" altLang="en-US" sz="1600" dirty="0"/>
          </a:p>
          <a:p>
            <a:pPr lvl="0"/>
            <a:endParaRPr lang="sr-Latn-RS" sz="1800" dirty="0" smtClean="0"/>
          </a:p>
          <a:p>
            <a:pPr lvl="0"/>
            <a:r>
              <a:rPr sz="1800" dirty="0" smtClean="0"/>
              <a:t>Clinical </a:t>
            </a:r>
            <a:r>
              <a:rPr sz="1800" dirty="0"/>
              <a:t>picture: </a:t>
            </a:r>
            <a:r>
              <a:rPr sz="1600" dirty="0"/>
              <a:t>abdominal distension, absence of </a:t>
            </a:r>
            <a:r>
              <a:rPr sz="1600" dirty="0" smtClean="0"/>
              <a:t>meconium</a:t>
            </a:r>
            <a:r>
              <a:rPr lang="sr-Latn-RS" sz="1600" dirty="0" smtClean="0"/>
              <a:t>,</a:t>
            </a:r>
            <a:r>
              <a:rPr sz="1600" dirty="0" smtClean="0"/>
              <a:t> bilious </a:t>
            </a:r>
            <a:r>
              <a:rPr sz="1600" dirty="0"/>
              <a:t>vomiting, visible palpable bowel loops</a:t>
            </a:r>
          </a:p>
          <a:p>
            <a:pPr lvl="0"/>
            <a:endParaRPr lang="sr-Latn-RS" sz="1600" dirty="0" smtClean="0"/>
          </a:p>
          <a:p>
            <a:pPr lvl="0"/>
            <a:r>
              <a:rPr lang="sr-Latn-RS" sz="1600" dirty="0" smtClean="0"/>
              <a:t>M</a:t>
            </a:r>
            <a:r>
              <a:rPr sz="1600" dirty="0" err="1" smtClean="0"/>
              <a:t>econial</a:t>
            </a:r>
            <a:r>
              <a:rPr sz="1600" dirty="0" smtClean="0"/>
              <a:t> </a:t>
            </a:r>
            <a:r>
              <a:rPr sz="1600" dirty="0"/>
              <a:t>ileus can develop </a:t>
            </a:r>
            <a:r>
              <a:rPr sz="1600" b="1" dirty="0"/>
              <a:t>complications </a:t>
            </a:r>
            <a:r>
              <a:rPr sz="1600" dirty="0" smtClean="0"/>
              <a:t>in </a:t>
            </a:r>
            <a:r>
              <a:rPr sz="1600" dirty="0"/>
              <a:t>utero, when </a:t>
            </a:r>
            <a:r>
              <a:rPr lang="en-US" sz="1600" dirty="0"/>
              <a:t>volvulus </a:t>
            </a:r>
            <a:r>
              <a:rPr lang="sr-Latn-RS" sz="1600" dirty="0" smtClean="0"/>
              <a:t>of </a:t>
            </a:r>
            <a:r>
              <a:rPr sz="1600" dirty="0" smtClean="0"/>
              <a:t>a </a:t>
            </a:r>
            <a:r>
              <a:rPr sz="1600" dirty="0"/>
              <a:t>massively dilated small intestine </a:t>
            </a:r>
            <a:r>
              <a:rPr sz="1600" dirty="0" smtClean="0"/>
              <a:t>occurs</a:t>
            </a:r>
            <a:r>
              <a:rPr sz="1600" dirty="0"/>
              <a:t>, resulting in necrosis and perforation with subsequent </a:t>
            </a:r>
            <a:r>
              <a:rPr sz="1600" dirty="0">
                <a:solidFill>
                  <a:srgbClr val="FF0000"/>
                </a:solidFill>
              </a:rPr>
              <a:t>chemical </a:t>
            </a:r>
            <a:r>
              <a:rPr sz="1600" dirty="0" err="1">
                <a:solidFill>
                  <a:srgbClr val="FF0000"/>
                </a:solidFill>
              </a:rPr>
              <a:t>meconial</a:t>
            </a:r>
            <a:r>
              <a:rPr sz="1600" dirty="0">
                <a:solidFill>
                  <a:srgbClr val="FF0000"/>
                </a:solidFill>
              </a:rPr>
              <a:t> peritonitis</a:t>
            </a:r>
          </a:p>
          <a:p>
            <a:pPr lvl="0"/>
            <a:r>
              <a:rPr sz="1600" dirty="0"/>
              <a:t>Postnatal perforation leads </a:t>
            </a:r>
            <a:r>
              <a:rPr sz="1600" dirty="0">
                <a:solidFill>
                  <a:srgbClr val="FF0000"/>
                </a:solidFill>
              </a:rPr>
              <a:t>to bacterial </a:t>
            </a:r>
            <a:r>
              <a:rPr sz="1600" dirty="0" err="1" smtClean="0">
                <a:solidFill>
                  <a:srgbClr val="FF0000"/>
                </a:solidFill>
              </a:rPr>
              <a:t>meconial</a:t>
            </a:r>
            <a:r>
              <a:rPr lang="sr-Latn-RS" sz="1600" dirty="0" smtClean="0">
                <a:solidFill>
                  <a:srgbClr val="FF0000"/>
                </a:solidFill>
              </a:rPr>
              <a:t> </a:t>
            </a:r>
            <a:r>
              <a:rPr sz="1600" dirty="0" smtClean="0">
                <a:solidFill>
                  <a:srgbClr val="FF0000"/>
                </a:solidFill>
              </a:rPr>
              <a:t>peritonitis</a:t>
            </a:r>
            <a:endParaRPr sz="1600" dirty="0">
              <a:solidFill>
                <a:srgbClr val="FF0000"/>
              </a:solidFill>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Content Placeholder 2"/>
          <p:cNvSpPr>
            <a:spLocks noGrp="1"/>
          </p:cNvSpPr>
          <p:nvPr>
            <p:ph idx="1"/>
          </p:nvPr>
        </p:nvSpPr>
        <p:spPr>
          <a:xfrm>
            <a:off x="457200" y="571500"/>
            <a:ext cx="6400800" cy="58293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r>
              <a:rPr sz="1800" b="1" dirty="0"/>
              <a:t>Diagnosis</a:t>
            </a:r>
            <a:r>
              <a:rPr sz="1800" dirty="0"/>
              <a:t>:</a:t>
            </a:r>
          </a:p>
          <a:p>
            <a:pPr marL="0" lvl="0" indent="0">
              <a:buNone/>
            </a:pPr>
            <a:r>
              <a:rPr lang="sr-Latn-RS" sz="1800" dirty="0" smtClean="0"/>
              <a:t>   -</a:t>
            </a:r>
            <a:r>
              <a:rPr sz="1800" dirty="0" smtClean="0"/>
              <a:t> </a:t>
            </a:r>
            <a:r>
              <a:rPr sz="1800" u="sng" dirty="0" smtClean="0"/>
              <a:t>Prenatally</a:t>
            </a:r>
            <a:r>
              <a:rPr lang="sr-Latn-RS" sz="1800" u="sng" dirty="0" smtClean="0"/>
              <a:t>:</a:t>
            </a:r>
            <a:r>
              <a:rPr sz="1800" dirty="0" smtClean="0"/>
              <a:t> </a:t>
            </a:r>
            <a:r>
              <a:rPr sz="1800" dirty="0"/>
              <a:t>the finding of </a:t>
            </a:r>
            <a:r>
              <a:rPr sz="1800" dirty="0" err="1"/>
              <a:t>hyperechoic</a:t>
            </a:r>
            <a:r>
              <a:rPr sz="1800" dirty="0"/>
              <a:t> masses with dilatation of intestinal </a:t>
            </a:r>
            <a:r>
              <a:rPr lang="sr-Latn-RS" sz="1800" dirty="0" smtClean="0"/>
              <a:t>loops</a:t>
            </a:r>
            <a:r>
              <a:rPr sz="1800" dirty="0" smtClean="0"/>
              <a:t>,</a:t>
            </a:r>
            <a:endParaRPr sz="1800" dirty="0"/>
          </a:p>
          <a:p>
            <a:pPr marL="0" lvl="0" indent="0">
              <a:buNone/>
            </a:pPr>
            <a:r>
              <a:rPr lang="sr-Latn-RS" sz="1800" dirty="0" smtClean="0"/>
              <a:t>   - </a:t>
            </a:r>
            <a:r>
              <a:rPr sz="1800" u="sng" dirty="0" smtClean="0"/>
              <a:t>Postnatal</a:t>
            </a:r>
            <a:r>
              <a:rPr sz="1800" dirty="0" smtClean="0"/>
              <a:t>: </a:t>
            </a:r>
            <a:r>
              <a:rPr sz="1800" dirty="0"/>
              <a:t>native X-ray of abdomen: gas bubbles mixed with thickened meconium give appearance of soap foam (</a:t>
            </a:r>
            <a:r>
              <a:rPr sz="1800" dirty="0" err="1"/>
              <a:t>Neuhauser's</a:t>
            </a:r>
            <a:r>
              <a:rPr sz="1800" dirty="0"/>
              <a:t> sign)</a:t>
            </a:r>
          </a:p>
          <a:p>
            <a:pPr lvl="0"/>
            <a:endParaRPr lang="sr-Latn-RS" sz="1800" dirty="0" smtClean="0"/>
          </a:p>
          <a:p>
            <a:pPr lvl="0"/>
            <a:r>
              <a:rPr sz="1800" dirty="0" smtClean="0"/>
              <a:t>If </a:t>
            </a:r>
            <a:r>
              <a:rPr sz="1800" dirty="0"/>
              <a:t>intrauterine perforation has occurred</a:t>
            </a:r>
          </a:p>
          <a:p>
            <a:pPr lvl="0">
              <a:buNone/>
            </a:pPr>
            <a:r>
              <a:rPr sz="1800" dirty="0"/>
              <a:t>then we have patchy calcifications all </a:t>
            </a:r>
            <a:r>
              <a:rPr sz="1800" dirty="0" smtClean="0"/>
              <a:t>over</a:t>
            </a:r>
            <a:r>
              <a:rPr lang="sr-Latn-RS" sz="1800" dirty="0" smtClean="0"/>
              <a:t> </a:t>
            </a:r>
            <a:endParaRPr sz="1800" dirty="0"/>
          </a:p>
          <a:p>
            <a:pPr lvl="0">
              <a:buNone/>
            </a:pPr>
            <a:r>
              <a:rPr sz="1800" dirty="0"/>
              <a:t>abdomen (picture: plain X-ray with thickened</a:t>
            </a:r>
          </a:p>
          <a:p>
            <a:pPr lvl="0">
              <a:buNone/>
            </a:pPr>
            <a:r>
              <a:rPr sz="1800" dirty="0"/>
              <a:t>meconium and </a:t>
            </a:r>
            <a:r>
              <a:rPr sz="1800" dirty="0" err="1"/>
              <a:t>pneumoperitoneum</a:t>
            </a:r>
            <a:r>
              <a:rPr sz="1800" dirty="0"/>
              <a:t>)</a:t>
            </a:r>
          </a:p>
          <a:p>
            <a:pPr lvl="0"/>
            <a:endParaRPr lang="sr-Latn-RS" sz="1800" b="1" dirty="0" smtClean="0"/>
          </a:p>
          <a:p>
            <a:pPr lvl="0"/>
            <a:r>
              <a:rPr sz="1800" b="1" dirty="0" smtClean="0"/>
              <a:t>Therapy</a:t>
            </a:r>
            <a:r>
              <a:rPr lang="sr-Latn-RS" sz="1800" dirty="0" smtClean="0"/>
              <a:t>: </a:t>
            </a:r>
            <a:r>
              <a:rPr sz="1800" dirty="0" smtClean="0"/>
              <a:t> </a:t>
            </a:r>
            <a:r>
              <a:rPr sz="1800" dirty="0"/>
              <a:t>administration of </a:t>
            </a:r>
            <a:r>
              <a:rPr sz="1800" dirty="0" err="1"/>
              <a:t>irrigographic</a:t>
            </a:r>
            <a:r>
              <a:rPr sz="1800" dirty="0"/>
              <a:t> </a:t>
            </a:r>
            <a:r>
              <a:rPr sz="1800" dirty="0" err="1" smtClean="0"/>
              <a:t>hypero</a:t>
            </a:r>
            <a:r>
              <a:rPr lang="sr-Latn-RS" sz="1800" dirty="0" smtClean="0"/>
              <a:t>s</a:t>
            </a:r>
            <a:r>
              <a:rPr sz="1800" dirty="0" err="1" smtClean="0"/>
              <a:t>mol</a:t>
            </a:r>
            <a:r>
              <a:rPr lang="sr-Latn-RS" sz="1800" dirty="0" smtClean="0"/>
              <a:t>ar</a:t>
            </a:r>
            <a:endParaRPr sz="1800" dirty="0"/>
          </a:p>
          <a:p>
            <a:pPr lvl="0">
              <a:buNone/>
            </a:pPr>
            <a:r>
              <a:rPr sz="1800" u="sng" dirty="0"/>
              <a:t>enemas</a:t>
            </a:r>
            <a:r>
              <a:rPr sz="1800" dirty="0"/>
              <a:t> with the addition of N-acetyl-cysteine</a:t>
            </a:r>
          </a:p>
          <a:p>
            <a:pPr lvl="0">
              <a:buNone/>
            </a:pPr>
            <a:r>
              <a:rPr sz="1800" dirty="0"/>
              <a:t>for breaking down meconium</a:t>
            </a:r>
          </a:p>
          <a:p>
            <a:pPr lvl="0">
              <a:buNone/>
            </a:pPr>
            <a:r>
              <a:rPr sz="1800" dirty="0"/>
              <a:t>                                                           </a:t>
            </a:r>
          </a:p>
          <a:p>
            <a:pPr lvl="0">
              <a:buNone/>
            </a:pPr>
            <a:r>
              <a:rPr sz="1800" u="sng" dirty="0"/>
              <a:t>Surgical treatment</a:t>
            </a:r>
            <a:r>
              <a:rPr sz="1800" dirty="0"/>
              <a:t>: </a:t>
            </a:r>
            <a:r>
              <a:rPr sz="1800" dirty="0" err="1"/>
              <a:t>enterostomy</a:t>
            </a:r>
            <a:r>
              <a:rPr sz="1800" dirty="0"/>
              <a:t> for irrigation and later primary intestinal anastomosis</a:t>
            </a:r>
          </a:p>
          <a:p>
            <a:pPr lvl="0"/>
            <a:endParaRPr sz="18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98657" y="1524000"/>
            <a:ext cx="19431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dirty="0"/>
              <a:t>Prenatal diagnosis</a:t>
            </a:r>
          </a:p>
        </p:txBody>
      </p:sp>
      <p:sp>
        <p:nvSpPr>
          <p:cNvPr id="6147" name="Content Placeholder 2"/>
          <p:cNvSpPr>
            <a:spLocks noGrp="1"/>
          </p:cNvSpPr>
          <p:nvPr>
            <p:ph idx="1"/>
          </p:nvPr>
        </p:nvSpPr>
        <p:spPr>
          <a:prstGeom prst="rect">
            <a:avLst/>
          </a:prstGeom>
        </p:spPr>
        <p:txBody>
          <a:bodyPr vert="horz" wrap="square" lIns="91440" tIns="45720" rIns="91440" bIns="45720" numCol="1" anchor="t" anchorCtr="0" compatLnSpc="1">
            <a:prstTxWarp prst="textNoShape">
              <a:avLst/>
            </a:prstTxWarp>
          </a:bodyPr>
          <a:lstStyle/>
          <a:p>
            <a:pPr lvl="0">
              <a:buClr>
                <a:srgbClr val="FF0000"/>
              </a:buClr>
              <a:buFont typeface="Wingdings" pitchFamily="2" charset="2"/>
              <a:buChar char="Ø"/>
              <a:defRPr/>
            </a:pPr>
            <a:endParaRPr kumimoji="0" lang="en" sz="2800" i="0" u="none" strike="noStrike" kern="0" cap="none" spc="0" normalizeH="0" baseline="0" noProof="0" dirty="0" smtClean="0">
              <a:ln>
                <a:noFill/>
              </a:ln>
              <a:solidFill>
                <a:schemeClr val="tx1"/>
              </a:solidFill>
              <a:effectLst/>
              <a:uLnTx/>
              <a:uFillTx/>
              <a:cs typeface="Arial" panose="020B0604020202020204" pitchFamily="34" charset="0"/>
            </a:endParaRPr>
          </a:p>
          <a:p>
            <a:pPr lvl="0">
              <a:buClr>
                <a:srgbClr val="FF0000"/>
              </a:buClr>
              <a:buFont typeface="Wingdings" pitchFamily="2" charset="2"/>
              <a:buChar char="Ø"/>
              <a:defRPr/>
            </a:pPr>
            <a:r>
              <a:rPr kumimoji="0" lang="en" sz="2800" i="0" u="none" strike="noStrike" kern="0" cap="none" spc="0" normalizeH="0" baseline="0" noProof="0" dirty="0" smtClean="0">
                <a:ln>
                  <a:noFill/>
                </a:ln>
                <a:solidFill>
                  <a:schemeClr val="tx1"/>
                </a:solidFill>
                <a:effectLst/>
                <a:uLnTx/>
                <a:uFillTx/>
                <a:cs typeface="Arial" panose="020B0604020202020204" pitchFamily="34" charset="0"/>
              </a:rPr>
              <a:t>Possible from 18th </a:t>
            </a:r>
            <a:r>
              <a:rPr lang="en-US" sz="2800" dirty="0">
                <a:cs typeface="Arial" panose="020B0604020202020204" pitchFamily="34" charset="0"/>
              </a:rPr>
              <a:t>gestational week</a:t>
            </a:r>
            <a:endParaRPr kumimoji="0" lang="sr-Latn-RS" sz="2800" i="0" u="none" strike="noStrike" kern="0" cap="none" spc="0" normalizeH="0" baseline="0" noProof="0" dirty="0" smtClean="0">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FF0000"/>
              </a:buClr>
              <a:buSzTx/>
              <a:buNone/>
              <a:defRPr/>
            </a:pPr>
            <a:endParaRPr kumimoji="0" lang="en" sz="2800" i="0" u="none" strike="noStrike" kern="0" cap="none" spc="0" normalizeH="0" baseline="0" noProof="0" dirty="0" smtClean="0">
              <a:ln>
                <a:noFill/>
              </a:ln>
              <a:solidFill>
                <a:schemeClr val="tx1"/>
              </a:solidFill>
              <a:effectLst/>
              <a:uLnTx/>
              <a:uFillTx/>
              <a:cs typeface="Arial" panose="020B0604020202020204" pitchFamily="34" charset="0"/>
            </a:endParaRPr>
          </a:p>
          <a:p>
            <a:pPr marL="342900" marR="0" lvl="0" indent="-342900" algn="l" defTabSz="914400" rtl="0" eaLnBrk="0" fontAlgn="base" latinLnBrk="0" hangingPunct="0">
              <a:lnSpc>
                <a:spcPct val="100000"/>
              </a:lnSpc>
              <a:spcBef>
                <a:spcPct val="20000"/>
              </a:spcBef>
              <a:spcAft>
                <a:spcPct val="0"/>
              </a:spcAft>
              <a:buClr>
                <a:srgbClr val="FF0000"/>
              </a:buClr>
              <a:buSzTx/>
              <a:buFont typeface="Wingdings" pitchFamily="2" charset="2"/>
              <a:buChar char="Ø"/>
              <a:defRPr/>
            </a:pPr>
            <a:r>
              <a:rPr kumimoji="0" lang="en" sz="2800" i="0" u="none" strike="noStrike" kern="0" cap="none" spc="0" normalizeH="0" baseline="0" noProof="0" dirty="0" smtClean="0">
                <a:ln>
                  <a:noFill/>
                </a:ln>
                <a:solidFill>
                  <a:schemeClr val="tx1"/>
                </a:solidFill>
                <a:effectLst/>
                <a:uLnTx/>
                <a:uFillTx/>
                <a:cs typeface="Arial" panose="020B0604020202020204" pitchFamily="34" charset="0"/>
              </a:rPr>
              <a:t>Polyhydramnios</a:t>
            </a:r>
            <a:endParaRPr kumimoji="0" lang="sr-Latn-RS" sz="2800" i="0" u="none" strike="noStrike" kern="0" cap="none" spc="0" normalizeH="0" baseline="0" noProof="0" dirty="0" smtClean="0">
              <a:ln>
                <a:noFill/>
              </a:ln>
              <a:solidFill>
                <a:schemeClr val="tx1"/>
              </a:solidFill>
              <a:effectLst/>
              <a:uLnTx/>
              <a:uFillTx/>
              <a:cs typeface="Arial" panose="020B0604020202020204" pitchFamily="34" charset="0"/>
            </a:endParaRPr>
          </a:p>
          <a:p>
            <a:pPr marL="342900" marR="0" lvl="0" indent="-342900" algn="l" defTabSz="914400" rtl="0" eaLnBrk="0" fontAlgn="base" latinLnBrk="0" hangingPunct="0">
              <a:lnSpc>
                <a:spcPct val="100000"/>
              </a:lnSpc>
              <a:spcBef>
                <a:spcPct val="20000"/>
              </a:spcBef>
              <a:spcAft>
                <a:spcPct val="0"/>
              </a:spcAft>
              <a:buClr>
                <a:srgbClr val="FF0000"/>
              </a:buClr>
              <a:buSzTx/>
              <a:buFont typeface="Wingdings" pitchFamily="2" charset="2"/>
              <a:buChar char="Ø"/>
              <a:defRPr/>
            </a:pPr>
            <a:endParaRPr kumimoji="0" lang="en" sz="2800" i="0" u="none" strike="noStrike" kern="0" cap="none" spc="0" normalizeH="0" baseline="0" noProof="0" dirty="0" smtClean="0">
              <a:ln>
                <a:noFill/>
              </a:ln>
              <a:solidFill>
                <a:schemeClr val="tx1"/>
              </a:solidFill>
              <a:effectLst/>
              <a:uLnTx/>
              <a:uFillTx/>
              <a:cs typeface="Arial" panose="020B0604020202020204" pitchFamily="34" charset="0"/>
            </a:endParaRPr>
          </a:p>
          <a:p>
            <a:pPr marL="342900" marR="0" lvl="0" indent="-342900" algn="l" defTabSz="914400" rtl="0" eaLnBrk="0" fontAlgn="base" latinLnBrk="0" hangingPunct="0">
              <a:lnSpc>
                <a:spcPct val="100000"/>
              </a:lnSpc>
              <a:spcBef>
                <a:spcPct val="20000"/>
              </a:spcBef>
              <a:spcAft>
                <a:spcPct val="0"/>
              </a:spcAft>
              <a:buClr>
                <a:srgbClr val="FF0000"/>
              </a:buClr>
              <a:buSzTx/>
              <a:buFont typeface="Wingdings" pitchFamily="2" charset="2"/>
              <a:buChar char="Ø"/>
              <a:defRPr/>
            </a:pPr>
            <a:r>
              <a:rPr kumimoji="0" lang="en" sz="2800" i="0" u="none" strike="noStrike" kern="0" cap="none" spc="0" normalizeH="0" baseline="0" noProof="0" dirty="0" smtClean="0">
                <a:ln>
                  <a:noFill/>
                </a:ln>
                <a:solidFill>
                  <a:schemeClr val="tx1"/>
                </a:solidFill>
                <a:effectLst/>
                <a:uLnTx/>
                <a:uFillTx/>
                <a:cs typeface="Arial" panose="020B0604020202020204" pitchFamily="34" charset="0"/>
              </a:rPr>
              <a:t>Small or absent fetal stomach</a:t>
            </a:r>
            <a:endParaRPr kumimoji="0" lang="sr-Latn-RS" sz="2800" i="0" u="none" strike="noStrike" kern="0" cap="none" spc="0" normalizeH="0" baseline="0" noProof="0" dirty="0" smtClean="0">
              <a:ln>
                <a:noFill/>
              </a:ln>
              <a:solidFill>
                <a:schemeClr val="tx1"/>
              </a:solidFill>
              <a:effectLst/>
              <a:uLnTx/>
              <a:uFillTx/>
              <a:cs typeface="Arial" panose="020B0604020202020204" pitchFamily="34" charset="0"/>
            </a:endParaRPr>
          </a:p>
          <a:p>
            <a:pPr lvl="0">
              <a:buClr>
                <a:srgbClr val="FF0000"/>
              </a:buClr>
              <a:buFont typeface="Wingdings" pitchFamily="2" charset="2"/>
              <a:buChar char="Ø"/>
              <a:defRPr/>
            </a:pPr>
            <a:endParaRPr kumimoji="0" lang="en" sz="2800" i="0" u="none" strike="noStrike" kern="0" cap="none" spc="0" normalizeH="0" baseline="0" noProof="0" dirty="0" smtClean="0">
              <a:ln>
                <a:noFill/>
              </a:ln>
              <a:solidFill>
                <a:schemeClr val="tx1"/>
              </a:solidFill>
              <a:effectLst/>
              <a:uLnTx/>
              <a:uFillTx/>
              <a:cs typeface="Arial" panose="020B0604020202020204" pitchFamily="34" charset="0"/>
            </a:endParaRPr>
          </a:p>
          <a:p>
            <a:pPr lvl="0">
              <a:buClr>
                <a:srgbClr val="FF0000"/>
              </a:buClr>
              <a:buFont typeface="Wingdings" pitchFamily="2" charset="2"/>
              <a:buChar char="Ø"/>
              <a:defRPr/>
            </a:pPr>
            <a:r>
              <a:rPr kumimoji="0" lang="en" sz="2800" i="0" u="none" strike="noStrike" kern="0" cap="none" spc="0" normalizeH="0" baseline="0" noProof="0" dirty="0" smtClean="0">
                <a:ln>
                  <a:noFill/>
                </a:ln>
                <a:solidFill>
                  <a:schemeClr val="tx1"/>
                </a:solidFill>
                <a:effectLst/>
                <a:uLnTx/>
                <a:uFillTx/>
                <a:cs typeface="Arial" panose="020B0604020202020204" pitchFamily="34" charset="0"/>
              </a:rPr>
              <a:t>" Upper neck pouch sign" – sonographic marker possible from 32nd </a:t>
            </a:r>
            <a:r>
              <a:rPr lang="en-US" sz="2800" dirty="0">
                <a:cs typeface="Arial" panose="020B0604020202020204" pitchFamily="34" charset="0"/>
              </a:rPr>
              <a:t>gestational week</a:t>
            </a:r>
            <a:endParaRPr kumimoji="0" lang="sr-Latn-RS" sz="2800" i="0" u="none" strike="noStrike" kern="0" cap="none" spc="0" normalizeH="0" baseline="0" noProof="0" dirty="0" smtClean="0">
              <a:ln>
                <a:noFill/>
              </a:ln>
              <a:solidFill>
                <a:schemeClr val="tx1"/>
              </a:solidFill>
              <a:effectLst/>
              <a:uLnTx/>
              <a:uFillTx/>
              <a:cs typeface="Arial" panose="020B0604020202020204" pitchFamily="34" charset="0"/>
            </a:endParaRPr>
          </a:p>
          <a:p>
            <a:pPr marL="342900" marR="0" lvl="0" indent="-342900" algn="l" defTabSz="914400" rtl="0" eaLnBrk="0" fontAlgn="base" latinLnBrk="0" hangingPunct="0">
              <a:lnSpc>
                <a:spcPct val="100000"/>
              </a:lnSpc>
              <a:spcBef>
                <a:spcPct val="20000"/>
              </a:spcBef>
              <a:spcAft>
                <a:spcPct val="0"/>
              </a:spcAft>
              <a:buClr>
                <a:srgbClr val="FF0000"/>
              </a:buClr>
              <a:buSzTx/>
              <a:buFontTx/>
              <a:buNone/>
              <a:defRPr/>
            </a:pPr>
            <a:endParaRPr kumimoji="0" lang="sr-Latn-RS" sz="3200" b="1" i="0" u="none" strike="noStrike" kern="0" cap="none" spc="0" normalizeH="0" baseline="0" noProof="0" dirty="0" smtClean="0">
              <a:ln>
                <a:noFill/>
              </a:ln>
              <a:solidFill>
                <a:schemeClr val="tx1"/>
              </a:solidFill>
              <a:effectLst/>
              <a:uLnTx/>
              <a:uFillTx/>
              <a:latin typeface="+mn-lt"/>
              <a:ea typeface="+mn-ea"/>
              <a:cs typeface="Arial" panose="020B0604020202020204" pitchFamily="34" charset="0"/>
            </a:endParaRPr>
          </a:p>
          <a:p>
            <a:pPr marL="342900" marR="0" lvl="0" indent="-342900" algn="l" defTabSz="914400" rtl="0" eaLnBrk="0" fontAlgn="base" latinLnBrk="0" hangingPunct="0">
              <a:lnSpc>
                <a:spcPct val="100000"/>
              </a:lnSpc>
              <a:spcBef>
                <a:spcPct val="20000"/>
              </a:spcBef>
              <a:spcAft>
                <a:spcPct val="0"/>
              </a:spcAft>
              <a:buClr>
                <a:srgbClr val="FF0000"/>
              </a:buClr>
              <a:buSzTx/>
              <a:buFontTx/>
              <a:buNone/>
              <a:defRPr/>
            </a:pPr>
            <a:endParaRPr kumimoji="0" lang="sr-Latn-RS" sz="3200" b="1" i="0" u="none" strike="noStrike" kern="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mn-lt"/>
              <a:ea typeface="+mn-ea"/>
              <a:cs typeface="Arial" panose="020B0604020202020204" pitchFamily="34" charset="0"/>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en-US" sz="32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p:cNvSpPr>
          <p:nvPr>
            <p:ph type="body" idx="1"/>
          </p:nvPr>
        </p:nvSpPr>
        <p:spPr>
          <a:xfrm>
            <a:off x="457200" y="838200"/>
            <a:ext cx="8229600" cy="50292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marL="609600" lvl="0" indent="-609600" eaLnBrk="1" hangingPunct="1">
              <a:lnSpc>
                <a:spcPct val="90000"/>
              </a:lnSpc>
              <a:buNone/>
            </a:pPr>
            <a:endParaRPr lang="sr-Latn-RS" altLang="en-US" sz="2400" dirty="0" smtClean="0">
              <a:solidFill>
                <a:srgbClr val="FF0000"/>
              </a:solidFill>
              <a:latin typeface="Times New Roman" pitchFamily="18" charset="0"/>
            </a:endParaRPr>
          </a:p>
          <a:p>
            <a:pPr marL="609600" lvl="0" indent="-609600" eaLnBrk="1" hangingPunct="1">
              <a:lnSpc>
                <a:spcPct val="90000"/>
              </a:lnSpc>
              <a:buNone/>
            </a:pPr>
            <a:r>
              <a:rPr lang="en" altLang="en-US" sz="2400" b="1" dirty="0" smtClean="0">
                <a:solidFill>
                  <a:srgbClr val="FF0000"/>
                </a:solidFill>
                <a:latin typeface="Times New Roman" pitchFamily="18" charset="0"/>
              </a:rPr>
              <a:t>Humoral </a:t>
            </a:r>
            <a:r>
              <a:rPr lang="en" altLang="en-US" sz="2400" b="1" dirty="0">
                <a:solidFill>
                  <a:srgbClr val="FF0000"/>
                </a:solidFill>
                <a:latin typeface="Times New Roman" pitchFamily="18" charset="0"/>
              </a:rPr>
              <a:t>changes</a:t>
            </a:r>
            <a:endParaRPr lang="en-AU" altLang="en-US" sz="2400" b="1" dirty="0">
              <a:solidFill>
                <a:srgbClr val="FF0000"/>
              </a:solidFill>
              <a:latin typeface="Times New Roman" pitchFamily="18" charset="0"/>
            </a:endParaRPr>
          </a:p>
          <a:p>
            <a:pPr marL="609600" lvl="0" indent="-609600" eaLnBrk="1" hangingPunct="1">
              <a:lnSpc>
                <a:spcPct val="90000"/>
              </a:lnSpc>
              <a:buNone/>
            </a:pPr>
            <a:r>
              <a:rPr lang="en" altLang="en-US" sz="2400" dirty="0">
                <a:latin typeface="Times New Roman" pitchFamily="18" charset="0"/>
              </a:rPr>
              <a:t>1. extracellular dehydration</a:t>
            </a:r>
            <a:endParaRPr lang="en-AU" altLang="en-US" sz="2400" dirty="0">
              <a:latin typeface="Times New Roman" pitchFamily="18" charset="0"/>
            </a:endParaRPr>
          </a:p>
          <a:p>
            <a:pPr marL="609600" lvl="0" indent="-609600" eaLnBrk="1" hangingPunct="1">
              <a:lnSpc>
                <a:spcPct val="90000"/>
              </a:lnSpc>
              <a:buNone/>
            </a:pPr>
            <a:r>
              <a:rPr lang="en" altLang="en-US" sz="2400" dirty="0">
                <a:latin typeface="Times New Roman" pitchFamily="18" charset="0"/>
              </a:rPr>
              <a:t>2. hypovolemia</a:t>
            </a:r>
            <a:endParaRPr lang="en-AU" altLang="en-US" sz="2400" dirty="0">
              <a:latin typeface="Times New Roman" pitchFamily="18" charset="0"/>
            </a:endParaRPr>
          </a:p>
          <a:p>
            <a:pPr marL="609600" lvl="0" indent="-609600" eaLnBrk="1" hangingPunct="1">
              <a:lnSpc>
                <a:spcPct val="90000"/>
              </a:lnSpc>
              <a:buNone/>
            </a:pPr>
            <a:r>
              <a:rPr lang="en" altLang="en-US" sz="2400" dirty="0">
                <a:latin typeface="Times New Roman" pitchFamily="18" charset="0"/>
              </a:rPr>
              <a:t>3. alkalosis </a:t>
            </a:r>
            <a:r>
              <a:rPr lang="en" altLang="en-US" sz="2400" dirty="0">
                <a:latin typeface="Times New Roman" pitchFamily="18" charset="0"/>
                <a:sym typeface="Symbol" pitchFamily="18" charset="2"/>
              </a:rPr>
              <a:t> </a:t>
            </a:r>
            <a:r>
              <a:rPr lang="en" altLang="en-US" sz="2400" dirty="0">
                <a:latin typeface="Times New Roman" pitchFamily="18" charset="0"/>
              </a:rPr>
              <a:t>later: acidosis</a:t>
            </a:r>
            <a:endParaRPr lang="en-AU" altLang="en-US" sz="2400" dirty="0">
              <a:latin typeface="Times New Roman" pitchFamily="18" charset="0"/>
            </a:endParaRPr>
          </a:p>
          <a:p>
            <a:pPr marL="609600" lvl="0" indent="-609600" eaLnBrk="1" hangingPunct="1">
              <a:lnSpc>
                <a:spcPct val="90000"/>
              </a:lnSpc>
              <a:buNone/>
            </a:pPr>
            <a:r>
              <a:rPr lang="en" altLang="en-US" sz="2400" dirty="0">
                <a:latin typeface="Times New Roman" pitchFamily="18" charset="0"/>
              </a:rPr>
              <a:t>4. hypochloremia </a:t>
            </a:r>
            <a:r>
              <a:rPr lang="en" altLang="en-US" sz="2400" dirty="0">
                <a:latin typeface="Times New Roman" pitchFamily="18" charset="0"/>
                <a:sym typeface="Symbol" pitchFamily="18" charset="2"/>
              </a:rPr>
              <a:t></a:t>
            </a:r>
            <a:endParaRPr lang="en-AU" altLang="en-US" sz="2400" dirty="0">
              <a:latin typeface="Times New Roman" pitchFamily="18" charset="0"/>
            </a:endParaRPr>
          </a:p>
          <a:p>
            <a:pPr marL="609600" lvl="0" indent="-609600" eaLnBrk="1" hangingPunct="1">
              <a:lnSpc>
                <a:spcPct val="90000"/>
              </a:lnSpc>
              <a:buNone/>
            </a:pPr>
            <a:r>
              <a:rPr lang="en" altLang="en-US" sz="2400" dirty="0">
                <a:latin typeface="Times New Roman" pitchFamily="18" charset="0"/>
              </a:rPr>
              <a:t>5. hyponatremia </a:t>
            </a:r>
            <a:r>
              <a:rPr lang="en" altLang="en-US" sz="2400" dirty="0">
                <a:latin typeface="Times New Roman" pitchFamily="18" charset="0"/>
                <a:sym typeface="Symbol" pitchFamily="18" charset="2"/>
              </a:rPr>
              <a:t></a:t>
            </a:r>
            <a:endParaRPr lang="en-AU" altLang="en-US" sz="2400" dirty="0">
              <a:latin typeface="Times New Roman" pitchFamily="18" charset="0"/>
            </a:endParaRPr>
          </a:p>
          <a:p>
            <a:pPr marL="609600" lvl="0" indent="-609600" eaLnBrk="1" hangingPunct="1">
              <a:lnSpc>
                <a:spcPct val="90000"/>
              </a:lnSpc>
              <a:buNone/>
            </a:pPr>
            <a:r>
              <a:rPr lang="en" altLang="en-US" sz="2400" dirty="0">
                <a:latin typeface="Times New Roman" pitchFamily="18" charset="0"/>
              </a:rPr>
              <a:t>6. hypokalemia </a:t>
            </a:r>
            <a:r>
              <a:rPr lang="en" altLang="en-US" sz="2400" dirty="0">
                <a:latin typeface="Times New Roman" pitchFamily="18" charset="0"/>
                <a:sym typeface="Symbol" pitchFamily="18" charset="2"/>
              </a:rPr>
              <a:t> </a:t>
            </a:r>
            <a:r>
              <a:rPr lang="en" altLang="en-US" sz="2400" dirty="0">
                <a:latin typeface="Times New Roman" pitchFamily="18" charset="0"/>
              </a:rPr>
              <a:t>later: hyperkalemia</a:t>
            </a:r>
            <a:endParaRPr lang="en-AU" altLang="en-US" sz="2400" u="sng" dirty="0">
              <a:latin typeface="Times New Roman" pitchFamily="18" charset="0"/>
            </a:endParaRPr>
          </a:p>
          <a:p>
            <a:pPr marL="609600" lvl="0" indent="-609600" eaLnBrk="1" hangingPunct="1">
              <a:lnSpc>
                <a:spcPct val="90000"/>
              </a:lnSpc>
              <a:buNone/>
            </a:pPr>
            <a:endParaRPr lang="sr-Latn-RS" altLang="en-US" sz="2400" dirty="0" smtClean="0">
              <a:solidFill>
                <a:srgbClr val="FF0000"/>
              </a:solidFill>
              <a:latin typeface="Times New Roman" pitchFamily="18" charset="0"/>
            </a:endParaRPr>
          </a:p>
          <a:p>
            <a:pPr marL="609600" lvl="0" indent="-609600" eaLnBrk="1" hangingPunct="1">
              <a:lnSpc>
                <a:spcPct val="90000"/>
              </a:lnSpc>
              <a:buNone/>
            </a:pPr>
            <a:r>
              <a:rPr lang="en" altLang="en-US" sz="2400" b="1" dirty="0" smtClean="0">
                <a:solidFill>
                  <a:srgbClr val="FF0000"/>
                </a:solidFill>
                <a:latin typeface="Times New Roman" pitchFamily="18" charset="0"/>
              </a:rPr>
              <a:t>Complications</a:t>
            </a:r>
            <a:r>
              <a:rPr lang="en" altLang="en-US" sz="2400" dirty="0" smtClean="0">
                <a:solidFill>
                  <a:srgbClr val="FF0000"/>
                </a:solidFill>
                <a:latin typeface="Times New Roman" pitchFamily="18" charset="0"/>
              </a:rPr>
              <a:t> </a:t>
            </a:r>
            <a:endParaRPr lang="en-AU" altLang="en-US" sz="2400" dirty="0">
              <a:solidFill>
                <a:srgbClr val="FF0000"/>
              </a:solidFill>
              <a:latin typeface="Times New Roman" pitchFamily="18" charset="0"/>
            </a:endParaRPr>
          </a:p>
          <a:p>
            <a:pPr marL="609600" lvl="0" indent="-609600" eaLnBrk="1" hangingPunct="1">
              <a:lnSpc>
                <a:spcPct val="90000"/>
              </a:lnSpc>
              <a:buNone/>
            </a:pPr>
            <a:r>
              <a:rPr lang="en" altLang="en-US" sz="2400" dirty="0">
                <a:latin typeface="Times New Roman" pitchFamily="18" charset="0"/>
              </a:rPr>
              <a:t>1. aspiration pneumonia</a:t>
            </a:r>
            <a:endParaRPr lang="en-AU" altLang="en-US" sz="2400" dirty="0">
              <a:latin typeface="Times New Roman" pitchFamily="18" charset="0"/>
            </a:endParaRPr>
          </a:p>
          <a:p>
            <a:pPr marL="609600" lvl="0" indent="-609600" eaLnBrk="1" hangingPunct="1">
              <a:lnSpc>
                <a:spcPct val="90000"/>
              </a:lnSpc>
              <a:buNone/>
            </a:pPr>
            <a:r>
              <a:rPr lang="en" altLang="en-US" sz="2400" dirty="0">
                <a:latin typeface="Times New Roman" pitchFamily="18" charset="0"/>
              </a:rPr>
              <a:t>2. perforation </a:t>
            </a:r>
            <a:r>
              <a:rPr lang="en" altLang="en-US" sz="2400" dirty="0">
                <a:latin typeface="Times New Roman" pitchFamily="18" charset="0"/>
                <a:sym typeface="Symbol" pitchFamily="18" charset="2"/>
              </a:rPr>
              <a:t> </a:t>
            </a:r>
            <a:r>
              <a:rPr lang="en" altLang="en-US" sz="2400" dirty="0">
                <a:latin typeface="Times New Roman" pitchFamily="18" charset="0"/>
              </a:rPr>
              <a:t>peritonitis </a:t>
            </a:r>
            <a:r>
              <a:rPr lang="en" altLang="en-US" sz="2400" dirty="0" smtClean="0">
                <a:latin typeface="Times New Roman" pitchFamily="18" charset="0"/>
              </a:rPr>
              <a:t>(</a:t>
            </a:r>
            <a:r>
              <a:rPr lang="sr-Latn-RS" altLang="en-US" sz="2400" dirty="0" smtClean="0">
                <a:latin typeface="Times New Roman" pitchFamily="18" charset="0"/>
              </a:rPr>
              <a:t>at</a:t>
            </a:r>
            <a:r>
              <a:rPr lang="en" altLang="en-US" sz="2400" dirty="0" smtClean="0">
                <a:latin typeface="Times New Roman" pitchFamily="18" charset="0"/>
              </a:rPr>
              <a:t> </a:t>
            </a:r>
            <a:r>
              <a:rPr lang="en" altLang="en-US" sz="2400" dirty="0">
                <a:latin typeface="Times New Roman" pitchFamily="18" charset="0"/>
              </a:rPr>
              <a:t>low </a:t>
            </a:r>
            <a:r>
              <a:rPr lang="sr-Latn-RS" altLang="en-US" sz="2400" dirty="0" smtClean="0">
                <a:latin typeface="Times New Roman" pitchFamily="18" charset="0"/>
              </a:rPr>
              <a:t> ileus</a:t>
            </a:r>
            <a:r>
              <a:rPr lang="en" altLang="en-US" sz="2400" dirty="0" smtClean="0">
                <a:latin typeface="Times New Roman" pitchFamily="18" charset="0"/>
              </a:rPr>
              <a:t>)</a:t>
            </a:r>
            <a:endParaRPr lang="en-AU" altLang="en-US" sz="2400" dirty="0">
              <a:latin typeface="Times New Roman" pitchFamily="18" charset="0"/>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p:cNvSpPr>
          <p:nvPr>
            <p:ph type="body" idx="1"/>
          </p:nvPr>
        </p:nvSpPr>
        <p:spPr>
          <a:xfrm>
            <a:off x="457200" y="549275"/>
            <a:ext cx="8229600" cy="575945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marL="609600" lvl="0" indent="-609600" eaLnBrk="1" hangingPunct="1">
              <a:buNone/>
            </a:pPr>
            <a:r>
              <a:rPr lang="en" altLang="en-US" sz="2400" dirty="0">
                <a:solidFill>
                  <a:srgbClr val="FF0000"/>
                </a:solidFill>
                <a:latin typeface="Times New Roman" pitchFamily="18" charset="0"/>
              </a:rPr>
              <a:t>DIFFERENTIAL DIAGNOSIS</a:t>
            </a:r>
            <a:endParaRPr lang="en-AU" altLang="en-US" sz="2400" dirty="0">
              <a:solidFill>
                <a:srgbClr val="FF0000"/>
              </a:solidFill>
              <a:latin typeface="Times New Roman" pitchFamily="18" charset="0"/>
            </a:endParaRPr>
          </a:p>
          <a:p>
            <a:pPr marL="609600" lvl="0" indent="-609600" eaLnBrk="1" hangingPunct="1">
              <a:buNone/>
            </a:pPr>
            <a:endParaRPr lang="sr-Latn-CS" altLang="en-US" sz="1200" dirty="0">
              <a:latin typeface="Times New Roman" pitchFamily="18" charset="0"/>
            </a:endParaRPr>
          </a:p>
          <a:p>
            <a:pPr marL="609600" lvl="0" indent="-609600" eaLnBrk="1" hangingPunct="1">
              <a:buNone/>
            </a:pPr>
            <a:r>
              <a:rPr lang="en" altLang="en-US" sz="2400" i="1" u="sng" dirty="0" smtClean="0">
                <a:latin typeface="Times New Roman" pitchFamily="18" charset="0"/>
              </a:rPr>
              <a:t>High </a:t>
            </a:r>
            <a:r>
              <a:rPr lang="en" altLang="en-US" sz="2400" i="1" u="sng" dirty="0">
                <a:latin typeface="Times New Roman" pitchFamily="18" charset="0"/>
              </a:rPr>
              <a:t>intestinal obstruction </a:t>
            </a:r>
            <a:r>
              <a:rPr lang="en" altLang="en-US" sz="2400" i="1" dirty="0">
                <a:latin typeface="Times New Roman" pitchFamily="18" charset="0"/>
              </a:rPr>
              <a:t>:</a:t>
            </a:r>
            <a:endParaRPr lang="en-AU" altLang="en-US" sz="2400" dirty="0">
              <a:latin typeface="Times New Roman" pitchFamily="18" charset="0"/>
            </a:endParaRPr>
          </a:p>
          <a:p>
            <a:pPr marL="609600" lvl="0" indent="-609600" eaLnBrk="1" hangingPunct="1">
              <a:buNone/>
            </a:pPr>
            <a:r>
              <a:rPr lang="en" altLang="en-US" sz="2400" dirty="0">
                <a:latin typeface="Times New Roman" pitchFamily="18" charset="0"/>
              </a:rPr>
              <a:t>1. esophageal atresia</a:t>
            </a:r>
            <a:endParaRPr lang="en-AU" altLang="en-US" sz="2400" dirty="0">
              <a:latin typeface="Times New Roman" pitchFamily="18" charset="0"/>
            </a:endParaRPr>
          </a:p>
          <a:p>
            <a:pPr marL="609600" lvl="0" indent="-609600" eaLnBrk="1" hangingPunct="1">
              <a:buNone/>
            </a:pPr>
            <a:r>
              <a:rPr lang="en" altLang="en-US" sz="2400" dirty="0">
                <a:latin typeface="Times New Roman" pitchFamily="18" charset="0"/>
              </a:rPr>
              <a:t>2. gastroesophageal reflux</a:t>
            </a:r>
            <a:endParaRPr lang="en-AU" altLang="en-US" sz="2400" dirty="0">
              <a:latin typeface="Times New Roman" pitchFamily="18" charset="0"/>
            </a:endParaRPr>
          </a:p>
          <a:p>
            <a:pPr marL="609600" lvl="0" indent="-609600" eaLnBrk="1" hangingPunct="1">
              <a:buNone/>
            </a:pPr>
            <a:r>
              <a:rPr lang="en" altLang="en-US" sz="2400" dirty="0">
                <a:latin typeface="Times New Roman" pitchFamily="18" charset="0"/>
              </a:rPr>
              <a:t>3. hypertrophic stenosis of the </a:t>
            </a:r>
            <a:r>
              <a:rPr lang="sr-Latn-RS" altLang="en-US" sz="2400" dirty="0" smtClean="0">
                <a:latin typeface="Times New Roman" pitchFamily="18" charset="0"/>
              </a:rPr>
              <a:t>pylorus</a:t>
            </a:r>
            <a:endParaRPr lang="en-AU" altLang="en-US" sz="2400" dirty="0">
              <a:latin typeface="Times New Roman" pitchFamily="18" charset="0"/>
            </a:endParaRPr>
          </a:p>
          <a:p>
            <a:pPr marL="609600" lvl="0" indent="-609600" eaLnBrk="1" hangingPunct="1">
              <a:buNone/>
            </a:pPr>
            <a:r>
              <a:rPr lang="en" altLang="en-US" sz="2400" dirty="0">
                <a:latin typeface="Times New Roman" pitchFamily="18" charset="0"/>
              </a:rPr>
              <a:t>4. congenital diaphragmatic hernia</a:t>
            </a:r>
            <a:endParaRPr lang="en-AU" altLang="en-US" sz="2400" dirty="0">
              <a:latin typeface="Times New Roman" pitchFamily="18" charset="0"/>
            </a:endParaRPr>
          </a:p>
          <a:p>
            <a:pPr marL="609600" lvl="0" indent="-609600" eaLnBrk="1" hangingPunct="1">
              <a:buNone/>
            </a:pPr>
            <a:r>
              <a:rPr lang="en" altLang="en-US" sz="2400" dirty="0">
                <a:latin typeface="Times New Roman" pitchFamily="18" charset="0"/>
              </a:rPr>
              <a:t>5. intracranial bleeding (hypoxia)</a:t>
            </a:r>
            <a:endParaRPr lang="sl-SI" altLang="en-US" sz="2400" dirty="0">
              <a:latin typeface="Times New Roman" pitchFamily="18" charset="0"/>
            </a:endParaRPr>
          </a:p>
          <a:p>
            <a:pPr marL="609600" lvl="0" indent="-609600" eaLnBrk="1" hangingPunct="1">
              <a:buNone/>
            </a:pPr>
            <a:endParaRPr lang="sl-SI" altLang="en-US" sz="1200" dirty="0">
              <a:latin typeface="Times New Roman" pitchFamily="18" charset="0"/>
            </a:endParaRPr>
          </a:p>
          <a:p>
            <a:pPr marL="609600" lvl="0" indent="-609600" eaLnBrk="1" hangingPunct="1">
              <a:buNone/>
            </a:pPr>
            <a:r>
              <a:rPr lang="en" altLang="en-US" sz="2400" i="1" u="sng" dirty="0" smtClean="0">
                <a:latin typeface="Times New Roman" pitchFamily="18" charset="0"/>
              </a:rPr>
              <a:t>Low </a:t>
            </a:r>
            <a:r>
              <a:rPr lang="en" altLang="en-US" sz="2400" i="1" u="sng" dirty="0">
                <a:latin typeface="Times New Roman" pitchFamily="18" charset="0"/>
              </a:rPr>
              <a:t>intestinal obstruction </a:t>
            </a:r>
            <a:r>
              <a:rPr lang="en" altLang="en-US" sz="2400" i="1" dirty="0">
                <a:latin typeface="Times New Roman" pitchFamily="18" charset="0"/>
              </a:rPr>
              <a:t>:</a:t>
            </a:r>
            <a:endParaRPr lang="sl-SI" altLang="en-US" sz="2400" dirty="0">
              <a:latin typeface="Times New Roman" pitchFamily="18" charset="0"/>
            </a:endParaRPr>
          </a:p>
          <a:p>
            <a:pPr marL="609600" lvl="0" indent="-609600" eaLnBrk="1" hangingPunct="1">
              <a:buNone/>
            </a:pPr>
            <a:r>
              <a:rPr lang="en" altLang="en-US" sz="2400" dirty="0">
                <a:latin typeface="Times New Roman" pitchFamily="18" charset="0"/>
              </a:rPr>
              <a:t>1. paralytic ileus (sepsis, pneumonia, peritonitis)</a:t>
            </a:r>
            <a:endParaRPr lang="en-AU" altLang="en-US" sz="2400" dirty="0">
              <a:latin typeface="Times New Roman" pitchFamily="18" charset="0"/>
            </a:endParaRPr>
          </a:p>
          <a:p>
            <a:pPr marL="609600" lvl="0" indent="-609600" eaLnBrk="1" hangingPunct="1">
              <a:buNone/>
            </a:pPr>
            <a:r>
              <a:rPr lang="en" altLang="en-US" sz="2400" dirty="0">
                <a:latin typeface="Times New Roman" pitchFamily="18" charset="0"/>
              </a:rPr>
              <a:t>2. congenital megacolon (M. </a:t>
            </a:r>
            <a:r>
              <a:rPr lang="en" altLang="en-US" sz="2400" dirty="0" smtClean="0">
                <a:latin typeface="Times New Roman" pitchFamily="18" charset="0"/>
              </a:rPr>
              <a:t>Hir</a:t>
            </a:r>
            <a:r>
              <a:rPr lang="sr-Latn-RS" altLang="en-US" sz="2400" dirty="0" smtClean="0">
                <a:latin typeface="Times New Roman" pitchFamily="18" charset="0"/>
              </a:rPr>
              <a:t>schs</a:t>
            </a:r>
            <a:r>
              <a:rPr lang="en" altLang="en-US" sz="2400" dirty="0" smtClean="0">
                <a:latin typeface="Times New Roman" pitchFamily="18" charset="0"/>
              </a:rPr>
              <a:t>prung</a:t>
            </a:r>
            <a:r>
              <a:rPr lang="en" altLang="en-US" sz="2400" dirty="0">
                <a:latin typeface="Times New Roman" pitchFamily="18" charset="0"/>
              </a:rPr>
              <a:t>)</a:t>
            </a:r>
            <a:endParaRPr lang="en-AU" altLang="en-US" sz="2400" dirty="0">
              <a:latin typeface="Times New Roman" pitchFamily="18" charset="0"/>
            </a:endParaRPr>
          </a:p>
          <a:p>
            <a:pPr marL="609600" lvl="0" indent="-609600" eaLnBrk="1" hangingPunct="1">
              <a:buNone/>
            </a:pPr>
            <a:r>
              <a:rPr lang="en" altLang="en-US" sz="1200" dirty="0">
                <a:latin typeface="Times New Roman" pitchFamily="18" charset="0"/>
              </a:rPr>
              <a:t> </a:t>
            </a:r>
            <a:endParaRPr lang="en-AU" altLang="en-US" sz="1200" b="1" u="sng" dirty="0">
              <a:latin typeface="Times New Roman" pitchFamily="18" charset="0"/>
            </a:endParaRPr>
          </a:p>
          <a:p>
            <a:pPr marL="609600" lvl="0" indent="-609600" eaLnBrk="1" hangingPunct="1">
              <a:buNone/>
            </a:pPr>
            <a:r>
              <a:rPr lang="en" altLang="en-US" sz="2400" dirty="0">
                <a:solidFill>
                  <a:srgbClr val="FF0000"/>
                </a:solidFill>
                <a:latin typeface="Times New Roman" pitchFamily="18" charset="0"/>
              </a:rPr>
              <a:t>TREATMENT </a:t>
            </a:r>
            <a:r>
              <a:rPr lang="en" altLang="en-US" sz="2400" dirty="0">
                <a:latin typeface="Times New Roman" pitchFamily="18" charset="0"/>
              </a:rPr>
              <a:t>:</a:t>
            </a:r>
            <a:r>
              <a:rPr lang="en" altLang="en-US" sz="2400" i="1" dirty="0">
                <a:latin typeface="Times New Roman" pitchFamily="18" charset="0"/>
              </a:rPr>
              <a:t>  </a:t>
            </a:r>
            <a:r>
              <a:rPr lang="en" altLang="en-US" sz="2400" dirty="0" smtClean="0">
                <a:latin typeface="Times New Roman" pitchFamily="18" charset="0"/>
              </a:rPr>
              <a:t>OPERATI</a:t>
            </a:r>
            <a:r>
              <a:rPr lang="sr-Latn-RS" altLang="en-US" sz="2400" dirty="0" smtClean="0">
                <a:latin typeface="Times New Roman" pitchFamily="18" charset="0"/>
              </a:rPr>
              <a:t>VE</a:t>
            </a:r>
            <a:r>
              <a:rPr lang="en" altLang="en-US" sz="2400" dirty="0" smtClean="0">
                <a:latin typeface="Times New Roman" pitchFamily="18" charset="0"/>
              </a:rPr>
              <a:t>!!!</a:t>
            </a:r>
            <a:endParaRPr lang="en-AU" altLang="en-US" sz="2400" dirty="0">
              <a:latin typeface="Times New Roman" pitchFamily="18" charset="0"/>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457200" y="274638"/>
            <a:ext cx="8229600" cy="1020762"/>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sz="3600" dirty="0"/>
              <a:t>Biliary atresia</a:t>
            </a:r>
          </a:p>
        </p:txBody>
      </p:sp>
      <p:sp>
        <p:nvSpPr>
          <p:cNvPr id="45059" name="Content Placeholder 2"/>
          <p:cNvSpPr>
            <a:spLocks noGrp="1"/>
          </p:cNvSpPr>
          <p:nvPr>
            <p:ph idx="1"/>
          </p:nvPr>
        </p:nvSpPr>
        <p:spPr>
          <a:xfrm>
            <a:off x="457200" y="1447800"/>
            <a:ext cx="8229600" cy="51816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r>
              <a:rPr sz="2000" dirty="0">
                <a:solidFill>
                  <a:srgbClr val="FF0000"/>
                </a:solidFill>
              </a:rPr>
              <a:t>Biliary atresia </a:t>
            </a:r>
            <a:r>
              <a:rPr sz="2000" dirty="0"/>
              <a:t>is not a congenital anomaly, but a chronic inflammatory disease of the biliary ducts </a:t>
            </a:r>
            <a:r>
              <a:rPr lang="sr-Latn-RS" sz="2000" dirty="0" smtClean="0"/>
              <a:t>by</a:t>
            </a:r>
            <a:r>
              <a:rPr sz="2000" dirty="0" smtClean="0"/>
              <a:t> </a:t>
            </a:r>
            <a:r>
              <a:rPr sz="2000" dirty="0"/>
              <a:t>immune pathogenesis with progression to </a:t>
            </a:r>
            <a:r>
              <a:rPr sz="2000" dirty="0" smtClean="0"/>
              <a:t>cirrhosis</a:t>
            </a:r>
            <a:endParaRPr lang="sr-Latn-RS" dirty="0" smtClean="0"/>
          </a:p>
          <a:p>
            <a:pPr lvl="0"/>
            <a:endParaRPr lang="sr-Latn-RS" sz="2000" dirty="0" smtClean="0">
              <a:solidFill>
                <a:srgbClr val="FF0000"/>
              </a:solidFill>
            </a:endParaRPr>
          </a:p>
          <a:p>
            <a:pPr lvl="0"/>
            <a:r>
              <a:rPr sz="2000" dirty="0" smtClean="0">
                <a:solidFill>
                  <a:srgbClr val="FF0000"/>
                </a:solidFill>
              </a:rPr>
              <a:t>Etiology</a:t>
            </a:r>
            <a:r>
              <a:rPr sz="2000" dirty="0" smtClean="0"/>
              <a:t>: </a:t>
            </a:r>
            <a:r>
              <a:rPr sz="1800" dirty="0"/>
              <a:t>viral infections, disorder of blood supply, disorder of bile acid metabolism, disorder of joining of bile and pancreatic ducts, ductal plate malformations.</a:t>
            </a:r>
          </a:p>
          <a:p>
            <a:pPr lvl="0"/>
            <a:endParaRPr lang="sr-Latn-RS" sz="1800" dirty="0" smtClean="0"/>
          </a:p>
          <a:p>
            <a:pPr lvl="0"/>
            <a:r>
              <a:rPr sz="1800" dirty="0" smtClean="0"/>
              <a:t>It </a:t>
            </a:r>
            <a:r>
              <a:rPr sz="1800" dirty="0"/>
              <a:t>manifests </a:t>
            </a:r>
            <a:r>
              <a:rPr sz="1800" dirty="0" smtClean="0"/>
              <a:t>between </a:t>
            </a:r>
            <a:r>
              <a:rPr sz="1800" dirty="0"/>
              <a:t>the 4th and 8th week of life</a:t>
            </a:r>
          </a:p>
          <a:p>
            <a:pPr lvl="0"/>
            <a:endParaRPr lang="sr-Latn-RS" altLang="en-US" sz="1800" dirty="0" smtClean="0"/>
          </a:p>
          <a:p>
            <a:pPr lvl="0"/>
            <a:r>
              <a:rPr lang="en" altLang="en-US" sz="1800" dirty="0" smtClean="0"/>
              <a:t>According </a:t>
            </a:r>
            <a:r>
              <a:rPr lang="en" altLang="en-US" sz="1800" dirty="0"/>
              <a:t>to the macroscopic pathological </a:t>
            </a:r>
            <a:r>
              <a:rPr lang="en" altLang="en-US" sz="1800" dirty="0" smtClean="0"/>
              <a:t>finding, </a:t>
            </a:r>
            <a:r>
              <a:rPr lang="en" altLang="en-US" sz="1800" dirty="0"/>
              <a:t>biliary atresia can be classified into 3 types:</a:t>
            </a:r>
            <a:endParaRPr lang="ru-RU" altLang="en-US" sz="1800" dirty="0"/>
          </a:p>
          <a:p>
            <a:pPr lvl="0"/>
            <a:r>
              <a:rPr lang="en" altLang="en-US" sz="1800" b="1" dirty="0"/>
              <a:t>Type 1</a:t>
            </a:r>
            <a:r>
              <a:rPr lang="en" altLang="en-US" sz="1800" dirty="0"/>
              <a:t>: atresia at the level of the choledochus </a:t>
            </a:r>
            <a:endParaRPr lang="sr-Latn-RS" altLang="en-US" sz="1800" dirty="0" smtClean="0"/>
          </a:p>
          <a:p>
            <a:pPr lvl="0"/>
            <a:r>
              <a:rPr lang="en" altLang="en-US" sz="1800" b="1" dirty="0" smtClean="0"/>
              <a:t>Type </a:t>
            </a:r>
            <a:r>
              <a:rPr lang="en" altLang="en-US" sz="1800" b="1" dirty="0"/>
              <a:t>2</a:t>
            </a:r>
            <a:r>
              <a:rPr lang="en" altLang="en-US" sz="1800" dirty="0"/>
              <a:t>: atresia at the level of the hepatic duct </a:t>
            </a:r>
            <a:endParaRPr lang="sr-Latn-RS" altLang="en-US" sz="1800" dirty="0" smtClean="0"/>
          </a:p>
          <a:p>
            <a:pPr lvl="0"/>
            <a:r>
              <a:rPr lang="en" altLang="en-US" sz="1800" b="1" dirty="0" smtClean="0"/>
              <a:t>Type </a:t>
            </a:r>
            <a:r>
              <a:rPr lang="en" altLang="en-US" sz="1800" b="1" dirty="0"/>
              <a:t>3</a:t>
            </a:r>
            <a:r>
              <a:rPr lang="en" altLang="en-US" sz="1800" dirty="0"/>
              <a:t>: atresia in the area of the hilus of the liver with all of the above</a:t>
            </a:r>
            <a:endParaRPr sz="1800" dirty="0"/>
          </a:p>
          <a:p>
            <a:pPr lvl="0"/>
            <a:endParaRPr sz="1800" dirty="0"/>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Content Placeholder 2"/>
          <p:cNvSpPr>
            <a:spLocks noGrp="1"/>
          </p:cNvSpPr>
          <p:nvPr>
            <p:ph idx="1"/>
          </p:nvPr>
        </p:nvSpPr>
        <p:spPr>
          <a:xfrm>
            <a:off x="500063" y="76200"/>
            <a:ext cx="8229600" cy="67056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lgn="just"/>
            <a:endParaRPr lang="sr-Latn-RS" sz="1800" dirty="0" smtClean="0">
              <a:latin typeface="Times New Roman" pitchFamily="18" charset="0"/>
              <a:cs typeface="Times New Roman" pitchFamily="18" charset="0"/>
            </a:endParaRPr>
          </a:p>
          <a:p>
            <a:pPr lvl="0" algn="just"/>
            <a:r>
              <a:rPr sz="1800" dirty="0" smtClean="0">
                <a:latin typeface="Times New Roman" pitchFamily="18" charset="0"/>
                <a:cs typeface="Times New Roman" pitchFamily="18" charset="0"/>
              </a:rPr>
              <a:t>The </a:t>
            </a:r>
            <a:r>
              <a:rPr sz="1800" dirty="0">
                <a:latin typeface="Times New Roman" pitchFamily="18" charset="0"/>
                <a:cs typeface="Times New Roman" pitchFamily="18" charset="0"/>
              </a:rPr>
              <a:t>most important signs and symptoms: </a:t>
            </a:r>
            <a:r>
              <a:rPr sz="1800" dirty="0" err="1">
                <a:latin typeface="Times New Roman" pitchFamily="18" charset="0"/>
                <a:cs typeface="Times New Roman" pitchFamily="18" charset="0"/>
              </a:rPr>
              <a:t>acholic</a:t>
            </a:r>
            <a:r>
              <a:rPr sz="1800" dirty="0">
                <a:latin typeface="Times New Roman" pitchFamily="18" charset="0"/>
                <a:cs typeface="Times New Roman" pitchFamily="18" charset="0"/>
              </a:rPr>
              <a:t> stools and hepatomegaly. In children with jaundice, it is considered pathological if the fraction of conjugated (direct) bilirubin is more than 20% of the total </a:t>
            </a:r>
            <a:r>
              <a:rPr sz="1800" dirty="0" smtClean="0">
                <a:latin typeface="Times New Roman" pitchFamily="18" charset="0"/>
                <a:cs typeface="Times New Roman" pitchFamily="18" charset="0"/>
              </a:rPr>
              <a:t>bilirubin</a:t>
            </a:r>
            <a:endParaRPr lang="sr-Latn-RS" sz="1800" dirty="0" smtClean="0">
              <a:latin typeface="Times New Roman" pitchFamily="18" charset="0"/>
              <a:cs typeface="Times New Roman" pitchFamily="18" charset="0"/>
            </a:endParaRPr>
          </a:p>
          <a:p>
            <a:pPr lvl="0" algn="just"/>
            <a:endParaRPr sz="1800" dirty="0">
              <a:latin typeface="Times New Roman" pitchFamily="18" charset="0"/>
              <a:cs typeface="Times New Roman" pitchFamily="18" charset="0"/>
            </a:endParaRPr>
          </a:p>
          <a:p>
            <a:pPr lvl="0" algn="just"/>
            <a:r>
              <a:rPr lang="en" altLang="en-US" sz="1800" dirty="0">
                <a:latin typeface="Times New Roman" pitchFamily="18" charset="0"/>
                <a:cs typeface="Times New Roman" pitchFamily="18" charset="0"/>
              </a:rPr>
              <a:t>As part of the </a:t>
            </a:r>
            <a:r>
              <a:rPr lang="en" altLang="en-US" sz="1800" b="1" dirty="0">
                <a:latin typeface="Times New Roman" pitchFamily="18" charset="0"/>
                <a:cs typeface="Times New Roman" pitchFamily="18" charset="0"/>
              </a:rPr>
              <a:t>diagnostic evaluation</a:t>
            </a:r>
            <a:r>
              <a:rPr lang="en" altLang="en-US" sz="1800" dirty="0">
                <a:latin typeface="Times New Roman" pitchFamily="18" charset="0"/>
                <a:cs typeface="Times New Roman" pitchFamily="18" charset="0"/>
              </a:rPr>
              <a:t>, the </a:t>
            </a:r>
            <a:r>
              <a:rPr lang="en" altLang="en-US" sz="1800" dirty="0" smtClean="0">
                <a:latin typeface="Times New Roman" pitchFamily="18" charset="0"/>
                <a:cs typeface="Times New Roman" pitchFamily="18" charset="0"/>
              </a:rPr>
              <a:t>following</a:t>
            </a:r>
            <a:r>
              <a:rPr lang="sr-Latn-RS" altLang="en-US" sz="1800" dirty="0" smtClean="0">
                <a:latin typeface="Times New Roman" pitchFamily="18" charset="0"/>
                <a:cs typeface="Times New Roman" pitchFamily="18" charset="0"/>
              </a:rPr>
              <a:t> is </a:t>
            </a:r>
            <a:r>
              <a:rPr lang="en" altLang="en-US" sz="1800" dirty="0" smtClean="0">
                <a:latin typeface="Times New Roman" pitchFamily="18" charset="0"/>
                <a:cs typeface="Times New Roman" pitchFamily="18" charset="0"/>
              </a:rPr>
              <a:t>carried </a:t>
            </a:r>
            <a:r>
              <a:rPr lang="en" altLang="en-US" sz="1800" dirty="0">
                <a:latin typeface="Times New Roman" pitchFamily="18" charset="0"/>
                <a:cs typeface="Times New Roman" pitchFamily="18" charset="0"/>
              </a:rPr>
              <a:t>out</a:t>
            </a:r>
            <a:r>
              <a:rPr lang="en" altLang="en-US" sz="1800" dirty="0" smtClean="0">
                <a:latin typeface="Times New Roman" pitchFamily="18" charset="0"/>
                <a:cs typeface="Times New Roman" pitchFamily="18" charset="0"/>
              </a:rPr>
              <a:t>:</a:t>
            </a:r>
            <a:endParaRPr lang="sr-Latn-RS" altLang="en-US" sz="1800" dirty="0">
              <a:latin typeface="Times New Roman" pitchFamily="18" charset="0"/>
              <a:cs typeface="Times New Roman" pitchFamily="18" charset="0"/>
            </a:endParaRPr>
          </a:p>
          <a:p>
            <a:pPr marL="0" lvl="0" indent="0" algn="just">
              <a:buNone/>
            </a:pPr>
            <a:r>
              <a:rPr sz="1800" dirty="0" smtClean="0">
                <a:latin typeface="Times New Roman" pitchFamily="18" charset="0"/>
                <a:cs typeface="Times New Roman" pitchFamily="18" charset="0"/>
              </a:rPr>
              <a:t>1</a:t>
            </a:r>
            <a:r>
              <a:rPr sz="1800" dirty="0">
                <a:latin typeface="Times New Roman" pitchFamily="18" charset="0"/>
                <a:cs typeface="Times New Roman" pitchFamily="18" charset="0"/>
              </a:rPr>
              <a:t>. </a:t>
            </a:r>
            <a:r>
              <a:rPr sz="1800" u="sng" dirty="0">
                <a:latin typeface="Times New Roman" pitchFamily="18" charset="0"/>
                <a:cs typeface="Times New Roman" pitchFamily="18" charset="0"/>
              </a:rPr>
              <a:t>Routine tests</a:t>
            </a:r>
            <a:r>
              <a:rPr sz="1800" dirty="0">
                <a:latin typeface="Times New Roman" pitchFamily="18" charset="0"/>
                <a:cs typeface="Times New Roman" pitchFamily="18" charset="0"/>
              </a:rPr>
              <a:t>: stool color, liver consistency, standard liver function tests, including </a:t>
            </a:r>
            <a:r>
              <a:rPr sz="1800" dirty="0" err="1">
                <a:latin typeface="Times New Roman" pitchFamily="18" charset="0"/>
                <a:cs typeface="Times New Roman" pitchFamily="18" charset="0"/>
              </a:rPr>
              <a:t>prothrombin</a:t>
            </a:r>
            <a:r>
              <a:rPr sz="1800" dirty="0">
                <a:latin typeface="Times New Roman" pitchFamily="18" charset="0"/>
                <a:cs typeface="Times New Roman" pitchFamily="18" charset="0"/>
              </a:rPr>
              <a:t> time, gamma-</a:t>
            </a:r>
            <a:r>
              <a:rPr sz="1800" dirty="0" err="1">
                <a:latin typeface="Times New Roman" pitchFamily="18" charset="0"/>
                <a:cs typeface="Times New Roman" pitchFamily="18" charset="0"/>
              </a:rPr>
              <a:t>glutamyl</a:t>
            </a:r>
            <a:r>
              <a:rPr sz="1800" dirty="0">
                <a:latin typeface="Times New Roman" pitchFamily="18" charset="0"/>
                <a:cs typeface="Times New Roman" pitchFamily="18" charset="0"/>
              </a:rPr>
              <a:t> </a:t>
            </a:r>
            <a:r>
              <a:rPr sz="1800" dirty="0" err="1">
                <a:latin typeface="Times New Roman" pitchFamily="18" charset="0"/>
                <a:cs typeface="Times New Roman" pitchFamily="18" charset="0"/>
              </a:rPr>
              <a:t>transpeptidase</a:t>
            </a:r>
            <a:r>
              <a:rPr sz="1800" dirty="0">
                <a:latin typeface="Times New Roman" pitchFamily="18" charset="0"/>
                <a:cs typeface="Times New Roman" pitchFamily="18" charset="0"/>
              </a:rPr>
              <a:t> test.</a:t>
            </a:r>
          </a:p>
          <a:p>
            <a:pPr marL="0" lvl="0" indent="0" algn="just">
              <a:buNone/>
            </a:pPr>
            <a:endParaRPr lang="sr-Latn-RS" sz="1800" dirty="0" smtClean="0">
              <a:latin typeface="Times New Roman" pitchFamily="18" charset="0"/>
              <a:cs typeface="Times New Roman" pitchFamily="18" charset="0"/>
            </a:endParaRPr>
          </a:p>
          <a:p>
            <a:pPr marL="0" lvl="0" indent="0" algn="just">
              <a:buNone/>
            </a:pPr>
            <a:r>
              <a:rPr sz="1800" dirty="0" smtClean="0">
                <a:latin typeface="Times New Roman" pitchFamily="18" charset="0"/>
                <a:cs typeface="Times New Roman" pitchFamily="18" charset="0"/>
              </a:rPr>
              <a:t>2</a:t>
            </a:r>
            <a:r>
              <a:rPr sz="1800" dirty="0">
                <a:latin typeface="Times New Roman" pitchFamily="18" charset="0"/>
                <a:cs typeface="Times New Roman" pitchFamily="18" charset="0"/>
              </a:rPr>
              <a:t>. </a:t>
            </a:r>
            <a:r>
              <a:rPr sz="1800" u="sng" dirty="0">
                <a:latin typeface="Times New Roman" pitchFamily="18" charset="0"/>
                <a:cs typeface="Times New Roman" pitchFamily="18" charset="0"/>
              </a:rPr>
              <a:t>Special tests</a:t>
            </a:r>
            <a:r>
              <a:rPr sz="1800" dirty="0">
                <a:latin typeface="Times New Roman" pitchFamily="18" charset="0"/>
                <a:cs typeface="Times New Roman" pitchFamily="18" charset="0"/>
              </a:rPr>
              <a:t>: Lipoprotein X in serum, bile acids in </a:t>
            </a:r>
            <a:r>
              <a:rPr sz="1800" dirty="0" smtClean="0">
                <a:latin typeface="Times New Roman" pitchFamily="18" charset="0"/>
                <a:cs typeface="Times New Roman" pitchFamily="18" charset="0"/>
              </a:rPr>
              <a:t>serum</a:t>
            </a:r>
            <a:endParaRPr lang="sr-Latn-RS" sz="1800" dirty="0" smtClean="0">
              <a:latin typeface="Times New Roman" pitchFamily="18" charset="0"/>
              <a:cs typeface="Times New Roman" pitchFamily="18" charset="0"/>
            </a:endParaRPr>
          </a:p>
          <a:p>
            <a:pPr marL="0" lvl="0" indent="0" algn="just">
              <a:buNone/>
            </a:pPr>
            <a:endParaRPr lang="sr-Latn-RS" sz="1800" dirty="0">
              <a:latin typeface="Times New Roman" pitchFamily="18" charset="0"/>
              <a:cs typeface="Times New Roman" pitchFamily="18" charset="0"/>
            </a:endParaRPr>
          </a:p>
          <a:p>
            <a:pPr marL="0" lvl="0" indent="0" algn="just">
              <a:buNone/>
            </a:pPr>
            <a:r>
              <a:rPr sz="1800" dirty="0" smtClean="0">
                <a:latin typeface="Times New Roman" pitchFamily="18" charset="0"/>
                <a:cs typeface="Times New Roman" pitchFamily="18" charset="0"/>
              </a:rPr>
              <a:t>3</a:t>
            </a:r>
            <a:r>
              <a:rPr sz="1800" dirty="0">
                <a:latin typeface="Times New Roman" pitchFamily="18" charset="0"/>
                <a:cs typeface="Times New Roman" pitchFamily="18" charset="0"/>
              </a:rPr>
              <a:t>. </a:t>
            </a:r>
            <a:r>
              <a:rPr sz="1800" u="sng" dirty="0">
                <a:latin typeface="Times New Roman" pitchFamily="18" charset="0"/>
                <a:cs typeface="Times New Roman" pitchFamily="18" charset="0"/>
              </a:rPr>
              <a:t>Examination of the patency of </a:t>
            </a:r>
            <a:r>
              <a:rPr sz="1800" u="sng" dirty="0" err="1">
                <a:latin typeface="Times New Roman" pitchFamily="18" charset="0"/>
                <a:cs typeface="Times New Roman" pitchFamily="18" charset="0"/>
              </a:rPr>
              <a:t>extrahepatic</a:t>
            </a:r>
            <a:r>
              <a:rPr sz="1800" u="sng" dirty="0">
                <a:latin typeface="Times New Roman" pitchFamily="18" charset="0"/>
                <a:cs typeface="Times New Roman" pitchFamily="18" charset="0"/>
              </a:rPr>
              <a:t> ducts</a:t>
            </a:r>
            <a:r>
              <a:rPr sz="1800" dirty="0">
                <a:latin typeface="Times New Roman" pitchFamily="18" charset="0"/>
                <a:cs typeface="Times New Roman" pitchFamily="18" charset="0"/>
              </a:rPr>
              <a:t>: aspiration of duodenal contents, ultrasonography, </a:t>
            </a:r>
            <a:r>
              <a:rPr sz="1800" dirty="0" err="1">
                <a:latin typeface="Times New Roman" pitchFamily="18" charset="0"/>
                <a:cs typeface="Times New Roman" pitchFamily="18" charset="0"/>
              </a:rPr>
              <a:t>hepatobiliary</a:t>
            </a:r>
            <a:r>
              <a:rPr sz="1800" dirty="0">
                <a:latin typeface="Times New Roman" pitchFamily="18" charset="0"/>
                <a:cs typeface="Times New Roman" pitchFamily="18" charset="0"/>
              </a:rPr>
              <a:t> </a:t>
            </a:r>
            <a:r>
              <a:rPr sz="1800" dirty="0" err="1" smtClean="0">
                <a:latin typeface="Times New Roman" pitchFamily="18" charset="0"/>
                <a:cs typeface="Times New Roman" pitchFamily="18" charset="0"/>
              </a:rPr>
              <a:t>scintigraphy</a:t>
            </a:r>
            <a:r>
              <a:rPr sz="1800" dirty="0" smtClean="0">
                <a:latin typeface="Times New Roman" pitchFamily="18" charset="0"/>
                <a:cs typeface="Times New Roman" pitchFamily="18" charset="0"/>
              </a:rPr>
              <a:t>,</a:t>
            </a:r>
            <a:r>
              <a:rPr lang="sr-Latn-RS" sz="1800" dirty="0" smtClean="0">
                <a:latin typeface="Times New Roman" pitchFamily="18" charset="0"/>
                <a:cs typeface="Times New Roman" pitchFamily="18" charset="0"/>
              </a:rPr>
              <a:t> </a:t>
            </a:r>
            <a:r>
              <a:rPr sz="1800" dirty="0" smtClean="0">
                <a:latin typeface="Times New Roman" pitchFamily="18" charset="0"/>
                <a:cs typeface="Times New Roman" pitchFamily="18" charset="0"/>
              </a:rPr>
              <a:t>endoscopic </a:t>
            </a:r>
            <a:r>
              <a:rPr sz="1800" dirty="0">
                <a:latin typeface="Times New Roman" pitchFamily="18" charset="0"/>
                <a:cs typeface="Times New Roman" pitchFamily="18" charset="0"/>
              </a:rPr>
              <a:t>retrograde </a:t>
            </a:r>
            <a:r>
              <a:rPr sz="1800" dirty="0" err="1">
                <a:latin typeface="Times New Roman" pitchFamily="18" charset="0"/>
                <a:cs typeface="Times New Roman" pitchFamily="18" charset="0"/>
              </a:rPr>
              <a:t>cholangiopancreatography</a:t>
            </a:r>
            <a:r>
              <a:rPr sz="1800" dirty="0">
                <a:latin typeface="Times New Roman" pitchFamily="18" charset="0"/>
                <a:cs typeface="Times New Roman" pitchFamily="18" charset="0"/>
              </a:rPr>
              <a:t> (ERCP), laparoscopy, stool spectroscopy, percutaneous liver biopsy, intraoperative cholangiography</a:t>
            </a:r>
          </a:p>
          <a:p>
            <a:pPr marL="0" lvl="0" indent="0" algn="just">
              <a:buNone/>
            </a:pPr>
            <a:endParaRPr lang="sr-Latn-RS" sz="1800" b="1" dirty="0" smtClean="0">
              <a:solidFill>
                <a:srgbClr val="FF0000"/>
              </a:solidFill>
              <a:latin typeface="Times New Roman" pitchFamily="18" charset="0"/>
              <a:cs typeface="Times New Roman" pitchFamily="18" charset="0"/>
            </a:endParaRPr>
          </a:p>
          <a:p>
            <a:pPr lvl="0" algn="just"/>
            <a:r>
              <a:rPr sz="1800" b="1" dirty="0" smtClean="0">
                <a:solidFill>
                  <a:srgbClr val="FF0000"/>
                </a:solidFill>
                <a:latin typeface="Times New Roman" pitchFamily="18" charset="0"/>
                <a:cs typeface="Times New Roman" pitchFamily="18" charset="0"/>
              </a:rPr>
              <a:t>A </a:t>
            </a:r>
            <a:r>
              <a:rPr sz="1800" b="1" dirty="0">
                <a:solidFill>
                  <a:srgbClr val="FF0000"/>
                </a:solidFill>
                <a:latin typeface="Times New Roman" pitchFamily="18" charset="0"/>
                <a:cs typeface="Times New Roman" pitchFamily="18" charset="0"/>
              </a:rPr>
              <a:t>definitive diagnosis </a:t>
            </a:r>
            <a:r>
              <a:rPr sz="1800" dirty="0">
                <a:latin typeface="Times New Roman" pitchFamily="18" charset="0"/>
                <a:cs typeface="Times New Roman" pitchFamily="18" charset="0"/>
              </a:rPr>
              <a:t>of biliary atresia is established by percutaneous liver biopsy and </a:t>
            </a:r>
            <a:r>
              <a:rPr sz="1800" dirty="0" err="1">
                <a:latin typeface="Times New Roman" pitchFamily="18" charset="0"/>
                <a:cs typeface="Times New Roman" pitchFamily="18" charset="0"/>
              </a:rPr>
              <a:t>histopathological</a:t>
            </a:r>
            <a:r>
              <a:rPr sz="1800" dirty="0">
                <a:latin typeface="Times New Roman" pitchFamily="18" charset="0"/>
                <a:cs typeface="Times New Roman" pitchFamily="18" charset="0"/>
              </a:rPr>
              <a:t> verification of characteristic changes in the interlobular spaces of the liver, which include: proliferation of bile ducts, biliary stasis, deformation of hepatocyte beds, </a:t>
            </a:r>
            <a:r>
              <a:rPr sz="1800" dirty="0" err="1">
                <a:latin typeface="Times New Roman" pitchFamily="18" charset="0"/>
                <a:cs typeface="Times New Roman" pitchFamily="18" charset="0"/>
              </a:rPr>
              <a:t>gigantocellular</a:t>
            </a:r>
            <a:r>
              <a:rPr sz="1800" dirty="0">
                <a:latin typeface="Times New Roman" pitchFamily="18" charset="0"/>
                <a:cs typeface="Times New Roman" pitchFamily="18" charset="0"/>
              </a:rPr>
              <a:t> transformation, focal necrosis of hepatocytes, </a:t>
            </a:r>
            <a:r>
              <a:rPr sz="1800" dirty="0" err="1">
                <a:latin typeface="Times New Roman" pitchFamily="18" charset="0"/>
                <a:cs typeface="Times New Roman" pitchFamily="18" charset="0"/>
              </a:rPr>
              <a:t>intralobular</a:t>
            </a:r>
            <a:r>
              <a:rPr sz="1800" dirty="0">
                <a:latin typeface="Times New Roman" pitchFamily="18" charset="0"/>
                <a:cs typeface="Times New Roman" pitchFamily="18" charset="0"/>
              </a:rPr>
              <a:t> fibrosis and portal fibrosis</a:t>
            </a:r>
            <a:r>
              <a:rPr sz="1800" dirty="0" smtClean="0">
                <a:latin typeface="Times New Roman" pitchFamily="18" charset="0"/>
                <a:cs typeface="Times New Roman" pitchFamily="18" charset="0"/>
              </a:rPr>
              <a:t>.</a:t>
            </a:r>
            <a:endParaRPr sz="1800" dirty="0"/>
          </a:p>
          <a:p>
            <a:pPr lvl="0" algn="just"/>
            <a:endParaRPr sz="1800" dirty="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500063" y="785813"/>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sz="1800" dirty="0"/>
              <a:t/>
            </a:r>
            <a:br>
              <a:rPr sz="1800" dirty="0"/>
            </a:br>
            <a:r>
              <a:rPr sz="1800" dirty="0">
                <a:solidFill>
                  <a:srgbClr val="FF0000"/>
                </a:solidFill>
              </a:rPr>
              <a:t>Therapy</a:t>
            </a:r>
            <a:r>
              <a:rPr sz="1800" dirty="0"/>
              <a:t>: </a:t>
            </a:r>
            <a:r>
              <a:rPr sz="1800" dirty="0" smtClean="0"/>
              <a:t>operative</a:t>
            </a:r>
            <a:r>
              <a:rPr lang="sr-Latn-RS" sz="1800" dirty="0" smtClean="0"/>
              <a:t> -</a:t>
            </a:r>
            <a:r>
              <a:rPr sz="1800" dirty="0" smtClean="0"/>
              <a:t> </a:t>
            </a:r>
            <a:r>
              <a:rPr sz="1800" dirty="0" err="1"/>
              <a:t>hepatoportoenterostomy</a:t>
            </a:r>
            <a:r>
              <a:rPr sz="1800" dirty="0"/>
              <a:t> according to </a:t>
            </a:r>
            <a:r>
              <a:rPr sz="1800" dirty="0" err="1"/>
              <a:t>Kasaij</a:t>
            </a:r>
            <a:r>
              <a:rPr sz="1800" dirty="0"/>
              <a:t>, with the removal of all rudiments and fibrous bands of the undeveloped </a:t>
            </a:r>
            <a:r>
              <a:rPr sz="1800" dirty="0" err="1"/>
              <a:t>extrahepatic</a:t>
            </a:r>
            <a:r>
              <a:rPr sz="1800" dirty="0"/>
              <a:t> biliary system and the establishment of a Roux-Y anastomosis between the jejunum and the </a:t>
            </a:r>
            <a:r>
              <a:rPr sz="1800" dirty="0" err="1"/>
              <a:t>porta</a:t>
            </a:r>
            <a:r>
              <a:rPr sz="1800" dirty="0"/>
              <a:t> </a:t>
            </a:r>
            <a:r>
              <a:rPr sz="1800" dirty="0" err="1"/>
              <a:t>hepatis</a:t>
            </a:r>
            <a:r>
              <a:rPr sz="1800" dirty="0"/>
              <a:t>.</a:t>
            </a:r>
            <a:r>
              <a:rPr dirty="0"/>
              <a:t/>
            </a:r>
            <a:br>
              <a:rPr dirty="0"/>
            </a:br>
            <a:endParaRPr dirty="0"/>
          </a:p>
        </p:txBody>
      </p:sp>
      <p:pic>
        <p:nvPicPr>
          <p:cNvPr id="4" name="Picture 2" descr="C:\Users\Gygabyte\Desktop\20230325_204542.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1905000" y="2057400"/>
            <a:ext cx="5105400" cy="3994096"/>
          </a:xfrm>
          <a:noFill/>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p:cNvSpPr>
          <p:nvPr>
            <p:ph type="ctrTitle" sz="quarter"/>
          </p:nvPr>
        </p:nvSpPr>
        <p:spPr>
          <a:xfrm>
            <a:off x="609600" y="1981200"/>
            <a:ext cx="7772400" cy="17526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effectLst/>
                <a:latin typeface="Arial"/>
              </a:defRPr>
            </a:lvl1pPr>
          </a:lstStyle>
          <a:p>
            <a:pPr lvl="0" eaLnBrk="1" hangingPunct="1"/>
            <a:r>
              <a:rPr lang="en" altLang="en-US" b="1"/>
              <a:t>Intussusception</a:t>
            </a:r>
            <a:endParaRPr lang="en-GB" altLang="en-US" b="1"/>
          </a:p>
        </p:txBody>
      </p:sp>
      <p:sp>
        <p:nvSpPr>
          <p:cNvPr id="48131" name="Rectangle 3"/>
          <p:cNvSpPr>
            <a:spLocks noGrp="1"/>
          </p:cNvSpPr>
          <p:nvPr>
            <p:ph type="subTitle" sz="quarter" idx="1"/>
          </p:nvPr>
        </p:nvSpPr>
        <p:spPr>
          <a:xfrm>
            <a:off x="1981200" y="4267200"/>
            <a:ext cx="5715000" cy="838200"/>
          </a:xfrm>
          <a:noFill/>
          <a:ln>
            <a:miter lim="800000"/>
          </a:ln>
        </p:spPr>
        <p:txBody>
          <a:bodyPr vert="horz" wrap="square" lIns="91440" tIns="45720" rIns="91440" bIns="45720" anchor="t" anchorCtr="0">
            <a:noAutofit/>
          </a:bodyPr>
          <a:lstStyle>
            <a:lvl1pPr marL="0" indent="0" algn="ctr" defTabSz="914400" rtl="0" eaLnBrk="0" fontAlgn="base" hangingPunct="0">
              <a:lnSpc>
                <a:spcPct val="100000"/>
              </a:lnSpc>
              <a:spcBef>
                <a:spcPct val="20000"/>
              </a:spcBef>
              <a:spcAft>
                <a:spcPct val="0"/>
              </a:spcAft>
              <a:buClrTx/>
              <a:buSzTx/>
              <a:buFontTx/>
              <a:buNone/>
              <a:defRPr kumimoji="0" lang="en-US" altLang="en-US" sz="3200" b="0" i="0" u="none" baseline="0">
                <a:solidFill>
                  <a:schemeClr val="tx1"/>
                </a:solidFill>
                <a:effectLst/>
                <a:latin typeface="Arial"/>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800" b="0" i="0" u="none" baseline="0">
                <a:solidFill>
                  <a:schemeClr val="tx1"/>
                </a:solidFill>
                <a:effectLst/>
                <a:latin typeface="Arial"/>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400" b="0" i="0" u="none" baseline="0">
                <a:solidFill>
                  <a:schemeClr val="tx1"/>
                </a:solidFill>
                <a:effectLst/>
                <a:latin typeface="Arial"/>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0" i="0" u="none" baseline="0">
                <a:solidFill>
                  <a:schemeClr val="tx1"/>
                </a:solidFill>
                <a:effectLst/>
                <a:latin typeface="Arial"/>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0" i="0" u="none" baseline="0">
                <a:solidFill>
                  <a:schemeClr val="tx1"/>
                </a:solidFill>
                <a:effectLst/>
                <a:latin typeface="Arial"/>
              </a:defRPr>
            </a:lvl5pPr>
          </a:lstStyle>
          <a:p>
            <a:pPr marL="0" lvl="0" indent="0" eaLnBrk="1" hangingPunct="1"/>
            <a:endParaRPr lang="sl-SI" altLang="en-US"/>
          </a:p>
        </p:txBody>
      </p:sp>
      <p:sp>
        <p:nvSpPr>
          <p:cNvPr id="48132" name="Text Box 4"/>
          <p:cNvSpPr/>
          <p:nvPr/>
        </p:nvSpPr>
        <p:spPr>
          <a:xfrm>
            <a:off x="228600" y="4572000"/>
            <a:ext cx="2057400" cy="457200"/>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50000"/>
              </a:spcBef>
            </a:pPr>
            <a:endParaRPr sz="2400">
              <a:latin typeface="Times New Roman" pitchFamily="18" charset="0"/>
            </a:endParaRPr>
          </a:p>
        </p:txBody>
      </p:sp>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p:nvPr>
        </p:nvSpPr>
        <p:spPr>
          <a:xfrm>
            <a:off x="685800" y="15875"/>
            <a:ext cx="7772400" cy="9144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eaLnBrk="1" hangingPunct="1"/>
            <a:r>
              <a:rPr lang="en" altLang="en-US" sz="3600" b="1" dirty="0">
                <a:ea typeface="Arial"/>
              </a:rPr>
              <a:t>DEFINITION</a:t>
            </a:r>
            <a:endParaRPr lang="en-GB" altLang="en-US" sz="3600" b="1" dirty="0"/>
          </a:p>
        </p:txBody>
      </p:sp>
      <p:sp>
        <p:nvSpPr>
          <p:cNvPr id="49155" name="Rectangle 3"/>
          <p:cNvSpPr>
            <a:spLocks noGrp="1"/>
          </p:cNvSpPr>
          <p:nvPr>
            <p:ph idx="1"/>
          </p:nvPr>
        </p:nvSpPr>
        <p:spPr>
          <a:xfrm>
            <a:off x="152400" y="898524"/>
            <a:ext cx="8686800" cy="5730875"/>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endParaRPr lang="sr-Latn-RS" sz="2000" dirty="0" smtClean="0">
              <a:ea typeface="Arial"/>
            </a:endParaRPr>
          </a:p>
          <a:p>
            <a:pPr lvl="0"/>
            <a:r>
              <a:rPr sz="2000" dirty="0" smtClean="0">
                <a:ea typeface="Arial"/>
              </a:rPr>
              <a:t>Intussusception </a:t>
            </a:r>
            <a:r>
              <a:rPr sz="2000" dirty="0">
                <a:ea typeface="Arial"/>
              </a:rPr>
              <a:t>(</a:t>
            </a:r>
            <a:r>
              <a:rPr sz="2000" dirty="0" err="1">
                <a:ea typeface="Arial"/>
              </a:rPr>
              <a:t>intussusceptio</a:t>
            </a:r>
            <a:r>
              <a:rPr sz="2000" dirty="0">
                <a:ea typeface="Arial"/>
              </a:rPr>
              <a:t>) is a pathological condition caused by </a:t>
            </a:r>
            <a:r>
              <a:rPr lang="sr-Latn-RS" sz="2000" dirty="0" smtClean="0">
                <a:ea typeface="Arial"/>
              </a:rPr>
              <a:t>indenting </a:t>
            </a:r>
            <a:r>
              <a:rPr lang="en" altLang="en-US" sz="2000" dirty="0" smtClean="0">
                <a:ea typeface="Arial"/>
              </a:rPr>
              <a:t>and </a:t>
            </a:r>
            <a:r>
              <a:rPr lang="en" altLang="en-US" sz="2000" dirty="0">
                <a:ea typeface="Arial"/>
              </a:rPr>
              <a:t>twisting the proximal (invaginatum) part of the intestine together with the associated mesentery into the distal part (invaginans</a:t>
            </a:r>
            <a:r>
              <a:rPr lang="en" altLang="en-US" sz="2000" dirty="0" smtClean="0">
                <a:ea typeface="Arial"/>
              </a:rPr>
              <a:t>)</a:t>
            </a:r>
            <a:endParaRPr lang="sr-Latn-RS" altLang="en-US" sz="2000" dirty="0">
              <a:ea typeface="Arial"/>
            </a:endParaRPr>
          </a:p>
          <a:p>
            <a:pPr lvl="0">
              <a:buFont typeface="Wingdings" pitchFamily="2" charset="2"/>
              <a:buNone/>
            </a:pPr>
            <a:endParaRPr lang="sr-Latn-RS" altLang="en-US" sz="2800" dirty="0">
              <a:ea typeface="Arial"/>
            </a:endParaRPr>
          </a:p>
          <a:p>
            <a:pPr lvl="0">
              <a:buFont typeface="Wingdings" pitchFamily="2" charset="2"/>
              <a:buNone/>
            </a:pPr>
            <a:endParaRPr sz="2400" dirty="0">
              <a:ea typeface="Arial"/>
            </a:endParaRPr>
          </a:p>
        </p:txBody>
      </p:sp>
      <p:pic>
        <p:nvPicPr>
          <p:cNvPr id="4"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47775" y="2583092"/>
            <a:ext cx="5667425" cy="3841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rand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endParaRPr/>
          </a:p>
        </p:txBody>
      </p:sp>
      <p:pic>
        <p:nvPicPr>
          <p:cNvPr id="4" name="Picture 7" descr="0000invaginacija"/>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059883" y="1600200"/>
            <a:ext cx="5024234" cy="4525963"/>
          </a:xfrm>
          <a:noFill/>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t>Frequency</a:t>
            </a:r>
          </a:p>
        </p:txBody>
      </p:sp>
      <p:sp>
        <p:nvSpPr>
          <p:cNvPr id="51203" name="Content Placeholder 2"/>
          <p:cNvSpPr>
            <a:spLocks noGrp="1"/>
          </p:cNvSpPr>
          <p:nvPr>
            <p:ph idx="1"/>
          </p:nvPr>
        </p:nvSpPr>
        <p:spPr>
          <a:xfrm>
            <a:off x="457200" y="1600200"/>
            <a:ext cx="8229600" cy="452596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lgn="just"/>
            <a:r>
              <a:rPr sz="2400" dirty="0"/>
              <a:t>Intussusception occurs most often in the first year</a:t>
            </a:r>
            <a:r>
              <a:rPr lang="en" altLang="en-US" sz="2400" dirty="0"/>
              <a:t> of life in two to four children out of a thousand births (</a:t>
            </a:r>
            <a:r>
              <a:rPr lang="en" altLang="en-US" sz="2400" dirty="0" smtClean="0"/>
              <a:t>2-4%</a:t>
            </a:r>
            <a:r>
              <a:rPr lang="sr-Latn-RS" altLang="en-US" sz="2400" dirty="0" smtClean="0"/>
              <a:t>0</a:t>
            </a:r>
            <a:r>
              <a:rPr lang="en" altLang="en-US" sz="2400" dirty="0" smtClean="0"/>
              <a:t>).</a:t>
            </a:r>
            <a:endParaRPr lang="sr-Latn-RS" altLang="en-US" sz="2400" dirty="0"/>
          </a:p>
          <a:p>
            <a:pPr lvl="0" algn="just"/>
            <a:endParaRPr lang="sr-Latn-RS" altLang="en-US" sz="2400" dirty="0" smtClean="0"/>
          </a:p>
          <a:p>
            <a:pPr lvl="0" algn="just"/>
            <a:r>
              <a:rPr lang="en" altLang="en-US" sz="2400" dirty="0" smtClean="0"/>
              <a:t>The </a:t>
            </a:r>
            <a:r>
              <a:rPr lang="en" altLang="en-US" sz="2400" dirty="0"/>
              <a:t>appearance of the disease is particularly pronounced between the </a:t>
            </a:r>
            <a:r>
              <a:rPr lang="sr-Latn-RS" altLang="en-US" sz="2400" dirty="0" smtClean="0"/>
              <a:t>5th </a:t>
            </a:r>
            <a:r>
              <a:rPr lang="en" altLang="en-US" sz="2400" dirty="0" smtClean="0"/>
              <a:t>and </a:t>
            </a:r>
            <a:r>
              <a:rPr lang="sr-Latn-RS" altLang="en-US" sz="2400" dirty="0" smtClean="0"/>
              <a:t>9th</a:t>
            </a:r>
            <a:r>
              <a:rPr lang="en" altLang="en-US" sz="2400" dirty="0" smtClean="0"/>
              <a:t> month </a:t>
            </a:r>
            <a:r>
              <a:rPr lang="en" altLang="en-US" sz="2400" dirty="0"/>
              <a:t>of life, more often in boys than in girls (3:2).</a:t>
            </a:r>
            <a:endParaRPr lang="pl-PL" altLang="en-US" sz="2400" dirty="0"/>
          </a:p>
          <a:p>
            <a:pPr lvl="0" algn="just"/>
            <a:endParaRPr lang="sr-Latn-RS" altLang="en-US" sz="2400" dirty="0" smtClean="0"/>
          </a:p>
          <a:p>
            <a:pPr lvl="0" algn="just"/>
            <a:r>
              <a:rPr lang="en" altLang="en-US" sz="2400" dirty="0" smtClean="0"/>
              <a:t> </a:t>
            </a:r>
            <a:r>
              <a:rPr lang="en" altLang="en-US" sz="2400" dirty="0"/>
              <a:t>Seasonal character: </a:t>
            </a:r>
            <a:endParaRPr lang="sr-Latn-RS" altLang="en-US" sz="2400" dirty="0" smtClean="0"/>
          </a:p>
          <a:p>
            <a:pPr marL="0" lvl="0" indent="0" algn="just">
              <a:buNone/>
            </a:pPr>
            <a:r>
              <a:rPr lang="sr-Latn-RS" altLang="en-US" sz="2400" dirty="0"/>
              <a:t> </a:t>
            </a:r>
            <a:r>
              <a:rPr lang="sr-Latn-RS" altLang="en-US" sz="2400" dirty="0" smtClean="0"/>
              <a:t>- </a:t>
            </a:r>
            <a:r>
              <a:rPr lang="en" altLang="en-US" sz="2400" dirty="0" smtClean="0"/>
              <a:t>the </a:t>
            </a:r>
            <a:r>
              <a:rPr lang="en" altLang="en-US" sz="2400" dirty="0"/>
              <a:t>first </a:t>
            </a:r>
            <a:r>
              <a:rPr lang="sr-Latn-RS" altLang="en-US" sz="2400" dirty="0" smtClean="0"/>
              <a:t>rise </a:t>
            </a:r>
            <a:r>
              <a:rPr lang="en" altLang="en-US" sz="2400" dirty="0" smtClean="0"/>
              <a:t>in </a:t>
            </a:r>
            <a:r>
              <a:rPr lang="en" altLang="en-US" sz="2400" dirty="0"/>
              <a:t>the spring-summer period coincides with an increased number of intestinal infections and </a:t>
            </a:r>
            <a:endParaRPr lang="sr-Latn-RS" altLang="en-US" sz="2400" dirty="0" smtClean="0"/>
          </a:p>
          <a:p>
            <a:pPr marL="0" lvl="0" indent="0" algn="just">
              <a:buNone/>
            </a:pPr>
            <a:r>
              <a:rPr lang="sr-Latn-RS" altLang="en-US" sz="2400" dirty="0" smtClean="0"/>
              <a:t> - the </a:t>
            </a:r>
            <a:r>
              <a:rPr lang="en" altLang="en-US" sz="2400" dirty="0" smtClean="0"/>
              <a:t>second </a:t>
            </a:r>
            <a:r>
              <a:rPr lang="sr-Latn-RS" altLang="en-US" sz="2400" dirty="0"/>
              <a:t>rise </a:t>
            </a:r>
            <a:r>
              <a:rPr lang="en" altLang="en-US" sz="2400" dirty="0" smtClean="0"/>
              <a:t>in </a:t>
            </a:r>
            <a:r>
              <a:rPr lang="sr-Latn-RS" altLang="en-US" sz="2400" dirty="0" smtClean="0"/>
              <a:t>the </a:t>
            </a:r>
            <a:r>
              <a:rPr lang="en" altLang="en-US" sz="2400" dirty="0" smtClean="0"/>
              <a:t>winter </a:t>
            </a:r>
            <a:r>
              <a:rPr lang="en" altLang="en-US" sz="2400" dirty="0"/>
              <a:t>(respiratory infections).</a:t>
            </a:r>
            <a:endParaRPr lang="pl-PL" altLang="en-US" sz="2400" dirty="0"/>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685800" y="228600"/>
            <a:ext cx="7772400" cy="762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dirty="0"/>
              <a:t>Etiology</a:t>
            </a:r>
          </a:p>
        </p:txBody>
      </p:sp>
      <p:sp>
        <p:nvSpPr>
          <p:cNvPr id="52227" name="Content Placeholder 2"/>
          <p:cNvSpPr>
            <a:spLocks noGrp="1"/>
          </p:cNvSpPr>
          <p:nvPr>
            <p:ph idx="1"/>
          </p:nvPr>
        </p:nvSpPr>
        <p:spPr>
          <a:xfrm>
            <a:off x="609600" y="1066800"/>
            <a:ext cx="7848600" cy="55626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lgn="just"/>
            <a:r>
              <a:rPr sz="2000" dirty="0" smtClean="0"/>
              <a:t>Intussusception </a:t>
            </a:r>
            <a:r>
              <a:rPr sz="2000" dirty="0"/>
              <a:t>is most often </a:t>
            </a:r>
            <a:r>
              <a:rPr sz="2000" dirty="0" smtClean="0"/>
              <a:t>idiopathic</a:t>
            </a:r>
            <a:endParaRPr lang="sr-Latn-RS" sz="2000" dirty="0" smtClean="0"/>
          </a:p>
          <a:p>
            <a:pPr lvl="0" algn="just"/>
            <a:endParaRPr sz="2000" dirty="0"/>
          </a:p>
          <a:p>
            <a:pPr lvl="0" algn="just"/>
            <a:r>
              <a:rPr lang="en" altLang="en-US" sz="2000" dirty="0"/>
              <a:t>Almost 93% of intussusceptions are of unknown cause. It is most often associated with viral infections of the respiratory or intestinal </a:t>
            </a:r>
            <a:r>
              <a:rPr lang="en" altLang="en-US" sz="2000" dirty="0" smtClean="0"/>
              <a:t>tract</a:t>
            </a:r>
            <a:endParaRPr lang="pl-PL" altLang="en-US" sz="2000" dirty="0"/>
          </a:p>
          <a:p>
            <a:pPr lvl="0" algn="just"/>
            <a:endParaRPr lang="sr-Latn-RS" altLang="en-US" sz="2000" dirty="0" smtClean="0"/>
          </a:p>
          <a:p>
            <a:pPr lvl="0" algn="just"/>
            <a:r>
              <a:rPr lang="en" altLang="en-US" sz="2000" dirty="0" smtClean="0"/>
              <a:t>These </a:t>
            </a:r>
            <a:r>
              <a:rPr lang="en" altLang="en-US" sz="2000" dirty="0"/>
              <a:t>infections are the cause of hypertrophy of the Peyer's patches of the </a:t>
            </a:r>
            <a:r>
              <a:rPr lang="en" altLang="en-US" sz="2000" dirty="0" smtClean="0"/>
              <a:t>ter</a:t>
            </a:r>
            <a:r>
              <a:rPr lang="sr-Latn-RS" altLang="en-US" sz="2000" dirty="0" smtClean="0"/>
              <a:t>minal </a:t>
            </a:r>
            <a:r>
              <a:rPr lang="en" altLang="en-US" sz="2000" dirty="0" smtClean="0"/>
              <a:t>ileum</a:t>
            </a:r>
            <a:r>
              <a:rPr lang="en" altLang="en-US" sz="2000" dirty="0"/>
              <a:t>, which we consider one of the main causes of intussusception in </a:t>
            </a:r>
            <a:r>
              <a:rPr lang="en" altLang="en-US" sz="2000" dirty="0" smtClean="0"/>
              <a:t>infants</a:t>
            </a:r>
            <a:endParaRPr lang="pl-PL" altLang="en-US" sz="2000" dirty="0"/>
          </a:p>
          <a:p>
            <a:pPr lvl="0" algn="just"/>
            <a:endParaRPr lang="sr-Latn-RS" altLang="en-US" sz="2000" dirty="0" smtClean="0"/>
          </a:p>
          <a:p>
            <a:pPr lvl="0" algn="just"/>
            <a:r>
              <a:rPr lang="en" altLang="en-US" sz="2000" dirty="0" smtClean="0"/>
              <a:t>In </a:t>
            </a:r>
            <a:r>
              <a:rPr lang="en" altLang="en-US" sz="2000" dirty="0"/>
              <a:t>support of such thinking, the highest incidence of </a:t>
            </a:r>
            <a:r>
              <a:rPr lang="en" altLang="en-US" sz="2000" dirty="0" smtClean="0"/>
              <a:t>intussusception</a:t>
            </a:r>
            <a:r>
              <a:rPr lang="sr-Latn-RS" altLang="en-US" sz="2000" dirty="0" smtClean="0"/>
              <a:t> is</a:t>
            </a:r>
            <a:r>
              <a:rPr lang="en" altLang="en-US" sz="2000" dirty="0" smtClean="0"/>
              <a:t> </a:t>
            </a:r>
            <a:r>
              <a:rPr lang="en" altLang="en-US" sz="2000" dirty="0"/>
              <a:t>in the months when such infections are most </a:t>
            </a:r>
            <a:r>
              <a:rPr lang="en" altLang="en-US" sz="2000" dirty="0" smtClean="0"/>
              <a:t>common</a:t>
            </a:r>
            <a:endParaRPr lang="sr-Latn-RS" altLang="en-US" sz="2000" dirty="0"/>
          </a:p>
          <a:p>
            <a:pPr lvl="0" algn="just"/>
            <a:endParaRPr lang="sr-Latn-RS" sz="2000" dirty="0" smtClean="0"/>
          </a:p>
          <a:p>
            <a:pPr lvl="0" algn="just"/>
            <a:r>
              <a:rPr lang="en-US" sz="2000" dirty="0" err="1" smtClean="0"/>
              <a:t>Adeno</a:t>
            </a:r>
            <a:r>
              <a:rPr lang="en-US" sz="2000" dirty="0" smtClean="0"/>
              <a:t> </a:t>
            </a:r>
            <a:r>
              <a:rPr lang="en-US" sz="2000" dirty="0"/>
              <a:t>and </a:t>
            </a:r>
            <a:r>
              <a:rPr lang="en-US" sz="2000" dirty="0" err="1"/>
              <a:t>rota</a:t>
            </a:r>
            <a:r>
              <a:rPr lang="en-US" sz="2000" dirty="0"/>
              <a:t> viruses were isolated in 50% of children with gastroenteritis who developed </a:t>
            </a:r>
            <a:r>
              <a:rPr lang="en-US" sz="2000" dirty="0" smtClean="0"/>
              <a:t>intussusception</a:t>
            </a:r>
            <a:endParaRPr lang="it-IT" altLang="en-US" sz="2000"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04800" y="609600"/>
            <a:ext cx="8686800" cy="18288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lgn="l" eaLnBrk="1" hangingPunct="1"/>
            <a:r>
              <a:rPr lang="en" altLang="en-US" sz="2400" dirty="0">
                <a:solidFill>
                  <a:srgbClr val="FF0000"/>
                </a:solidFill>
                <a:latin typeface="Times New Roman" pitchFamily="18" charset="0"/>
              </a:rPr>
              <a:t>Classification and types</a:t>
            </a:r>
            <a:r>
              <a:rPr lang="en" altLang="en-US" sz="2400" i="1" dirty="0">
                <a:solidFill>
                  <a:schemeClr val="tx1"/>
                </a:solidFill>
                <a:latin typeface="Times New Roman" pitchFamily="18" charset="0"/>
              </a:rPr>
              <a:t> </a:t>
            </a:r>
            <a:r>
              <a:rPr lang="en" altLang="en-US" sz="2400" i="1" dirty="0" smtClean="0">
                <a:solidFill>
                  <a:schemeClr val="tx1"/>
                </a:solidFill>
                <a:latin typeface="Times New Roman" pitchFamily="18" charset="0"/>
              </a:rPr>
              <a:t/>
            </a:r>
            <a:br>
              <a:rPr lang="en" altLang="en-US" sz="2400" i="1" dirty="0" smtClean="0">
                <a:solidFill>
                  <a:schemeClr val="tx1"/>
                </a:solidFill>
                <a:latin typeface="Times New Roman" pitchFamily="18" charset="0"/>
              </a:rPr>
            </a:br>
            <a:r>
              <a:rPr lang="sr-Latn-CS" altLang="en-US" sz="2400" i="1" dirty="0">
                <a:solidFill>
                  <a:schemeClr val="tx1"/>
                </a:solidFill>
                <a:latin typeface="Times New Roman" pitchFamily="18" charset="0"/>
              </a:rPr>
              <a:t/>
            </a:r>
            <a:br>
              <a:rPr lang="sr-Latn-CS" altLang="en-US" sz="2400" i="1" dirty="0">
                <a:solidFill>
                  <a:schemeClr val="tx1"/>
                </a:solidFill>
                <a:latin typeface="Times New Roman" pitchFamily="18" charset="0"/>
              </a:rPr>
            </a:br>
            <a:r>
              <a:rPr lang="en" altLang="en-US" sz="2400" i="1" dirty="0">
                <a:solidFill>
                  <a:schemeClr val="tx1"/>
                </a:solidFill>
                <a:latin typeface="Times New Roman" pitchFamily="18" charset="0"/>
              </a:rPr>
              <a:t> </a:t>
            </a:r>
            <a:r>
              <a:rPr lang="en" altLang="en-US" sz="2400" dirty="0">
                <a:solidFill>
                  <a:schemeClr val="tx1"/>
                </a:solidFill>
                <a:latin typeface="Times New Roman" pitchFamily="18" charset="0"/>
              </a:rPr>
              <a:t>- 6 basic forms - (100 variants) </a:t>
            </a:r>
            <a:r>
              <a:rPr lang="en-AU" altLang="en-US" sz="2400" u="sng" dirty="0">
                <a:solidFill>
                  <a:schemeClr val="tx1"/>
                </a:solidFill>
                <a:latin typeface="Times New Roman" pitchFamily="18" charset="0"/>
              </a:rPr>
              <a:t/>
            </a:r>
            <a:br>
              <a:rPr lang="en-AU" altLang="en-US" sz="2400" u="sng" dirty="0">
                <a:solidFill>
                  <a:schemeClr val="tx1"/>
                </a:solidFill>
                <a:latin typeface="Times New Roman" pitchFamily="18" charset="0"/>
              </a:rPr>
            </a:br>
            <a:r>
              <a:rPr lang="sr-Latn-CS" altLang="en-US" sz="2400" u="sng" dirty="0">
                <a:solidFill>
                  <a:schemeClr val="tx1"/>
                </a:solidFill>
                <a:latin typeface="Times New Roman" pitchFamily="18" charset="0"/>
              </a:rPr>
              <a:t/>
            </a:r>
            <a:br>
              <a:rPr lang="sr-Latn-CS" altLang="en-US" sz="2400" u="sng" dirty="0">
                <a:solidFill>
                  <a:schemeClr val="tx1"/>
                </a:solidFill>
                <a:latin typeface="Times New Roman" pitchFamily="18" charset="0"/>
              </a:rPr>
            </a:br>
            <a:r>
              <a:rPr lang="en" altLang="en-US" sz="2400" dirty="0" smtClean="0">
                <a:solidFill>
                  <a:schemeClr val="tx1"/>
                </a:solidFill>
                <a:latin typeface="Times New Roman" pitchFamily="18" charset="0"/>
              </a:rPr>
              <a:t>Affiliated </a:t>
            </a:r>
            <a:r>
              <a:rPr lang="en" altLang="en-US" sz="2400" dirty="0">
                <a:solidFill>
                  <a:schemeClr val="tx1"/>
                </a:solidFill>
                <a:latin typeface="Times New Roman" pitchFamily="18" charset="0"/>
              </a:rPr>
              <a:t>anomalies: 30 – 40% (cardiac </a:t>
            </a:r>
            <a:r>
              <a:rPr lang="en" altLang="en-US" sz="2400" u="sng" dirty="0">
                <a:solidFill>
                  <a:schemeClr val="tx1"/>
                </a:solidFill>
                <a:latin typeface="Times New Roman" pitchFamily="18" charset="0"/>
                <a:sym typeface="Symbol" pitchFamily="18" charset="2"/>
              </a:rPr>
              <a:t> </a:t>
            </a:r>
            <a:r>
              <a:rPr lang="en" altLang="en-US" sz="2400" dirty="0">
                <a:solidFill>
                  <a:schemeClr val="tx1"/>
                </a:solidFill>
                <a:latin typeface="Times New Roman" pitchFamily="18" charset="0"/>
              </a:rPr>
              <a:t>)</a:t>
            </a:r>
            <a:endParaRPr lang="en-AU" altLang="en-US" sz="2400" dirty="0">
              <a:solidFill>
                <a:schemeClr val="tx1"/>
              </a:solidFill>
              <a:latin typeface="Times New Roman" pitchFamily="18" charset="0"/>
            </a:endParaRPr>
          </a:p>
        </p:txBody>
      </p:sp>
      <p:pic>
        <p:nvPicPr>
          <p:cNvPr id="4" name="Content Placeholder 3" descr="tipoviA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33400" y="2895600"/>
            <a:ext cx="8077200" cy="3446272"/>
          </a:xfrm>
          <a:noFill/>
        </p:spPr>
      </p:pic>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685800" y="228600"/>
            <a:ext cx="7772400" cy="6096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t>Pathogenesis</a:t>
            </a:r>
          </a:p>
        </p:txBody>
      </p:sp>
      <p:sp>
        <p:nvSpPr>
          <p:cNvPr id="53251" name="Content Placeholder 2"/>
          <p:cNvSpPr>
            <a:spLocks noGrp="1"/>
          </p:cNvSpPr>
          <p:nvPr>
            <p:ph idx="1"/>
          </p:nvPr>
        </p:nvSpPr>
        <p:spPr>
          <a:xfrm>
            <a:off x="609600" y="838200"/>
            <a:ext cx="8153400" cy="54102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endParaRPr lang="sr-Latn-RS" altLang="en-US" sz="2000" dirty="0" smtClean="0"/>
          </a:p>
          <a:p>
            <a:r>
              <a:rPr lang="en" altLang="en-US" sz="2000" dirty="0" smtClean="0"/>
              <a:t>The </a:t>
            </a:r>
            <a:r>
              <a:rPr lang="en" altLang="en-US" sz="2000" dirty="0"/>
              <a:t>proximal part of the intestine together with the predisposing pathological substrate (intussusceptum) is </a:t>
            </a:r>
            <a:r>
              <a:rPr lang="en" altLang="en-US" sz="2000" dirty="0"/>
              <a:t>by anterograde peristalsis </a:t>
            </a:r>
            <a:r>
              <a:rPr lang="sr-Latn-RS" altLang="en-US" sz="2000" dirty="0" smtClean="0"/>
              <a:t>indented </a:t>
            </a:r>
            <a:r>
              <a:rPr lang="en" altLang="en-US" sz="2000" dirty="0" smtClean="0"/>
              <a:t>(invaginated</a:t>
            </a:r>
            <a:r>
              <a:rPr lang="en" altLang="en-US" sz="2000" dirty="0"/>
              <a:t>) into the distal part of the intestine (intussuscipiens</a:t>
            </a:r>
            <a:r>
              <a:rPr lang="en" altLang="en-US" sz="2000" dirty="0" smtClean="0"/>
              <a:t>)</a:t>
            </a:r>
            <a:endParaRPr lang="sr-Latn-RS" altLang="en-US" sz="2000" dirty="0"/>
          </a:p>
          <a:p>
            <a:pPr lvl="0"/>
            <a:r>
              <a:rPr lang="sr-Latn-RS" altLang="en-US" sz="2000" dirty="0" smtClean="0"/>
              <a:t>In that way, </a:t>
            </a:r>
            <a:r>
              <a:rPr lang="sr-Latn-RS" altLang="en-US" sz="2000" dirty="0" smtClean="0"/>
              <a:t>it </a:t>
            </a:r>
            <a:r>
              <a:rPr lang="en" altLang="en-US" sz="2000" dirty="0" smtClean="0"/>
              <a:t>does </a:t>
            </a:r>
            <a:r>
              <a:rPr lang="en" altLang="en-US" sz="2000" dirty="0"/>
              <a:t>not </a:t>
            </a:r>
            <a:r>
              <a:rPr lang="en" altLang="en-US" sz="2000" dirty="0"/>
              <a:t>invaginate only intestine</a:t>
            </a:r>
            <a:r>
              <a:rPr lang="en" altLang="en-US" sz="2000" dirty="0"/>
              <a:t>, but also the mesentery of </a:t>
            </a:r>
            <a:r>
              <a:rPr lang="en" altLang="en-US" sz="2000" dirty="0" smtClean="0"/>
              <a:t>proximal intestine </a:t>
            </a:r>
            <a:r>
              <a:rPr lang="en" altLang="en-US" sz="2000" dirty="0"/>
              <a:t>together with blood vessels</a:t>
            </a:r>
            <a:endParaRPr lang="sr-Latn-RS" altLang="en-US" sz="2000" dirty="0"/>
          </a:p>
          <a:p>
            <a:pPr lvl="0"/>
            <a:r>
              <a:rPr lang="sr-Latn-RS" altLang="en-US" sz="2000" dirty="0" smtClean="0"/>
              <a:t>Indenting </a:t>
            </a:r>
            <a:r>
              <a:rPr lang="en" altLang="en-US" sz="2000" dirty="0" smtClean="0"/>
              <a:t>the </a:t>
            </a:r>
            <a:r>
              <a:rPr lang="en" altLang="en-US" sz="2000" dirty="0"/>
              <a:t>intestine into the intestine results in mechanical obstruction of the intestinal lumen and at the same time strangulation of the venous system of the invaginated </a:t>
            </a:r>
            <a:r>
              <a:rPr lang="en" altLang="en-US" sz="2000" dirty="0" smtClean="0"/>
              <a:t>mesentery</a:t>
            </a:r>
            <a:endParaRPr lang="sr-Latn-RS" altLang="en-US" sz="2000" dirty="0"/>
          </a:p>
          <a:p>
            <a:pPr lvl="0"/>
            <a:r>
              <a:rPr lang="en" altLang="en-US" sz="2000" dirty="0"/>
              <a:t>The consequence of all this is intestinal edema, with strong secretion of mucus</a:t>
            </a:r>
            <a:endParaRPr lang="sr-Latn-RS" altLang="en-US" sz="2000" dirty="0"/>
          </a:p>
          <a:p>
            <a:pPr lvl="0"/>
            <a:r>
              <a:rPr lang="en" altLang="en-US" sz="2000" dirty="0"/>
              <a:t>Later, obstruction of the arterial system, which leads to ischemia, necrosis and the appearance of </a:t>
            </a:r>
            <a:r>
              <a:rPr lang="sr-Latn-RS" altLang="en-US" sz="2000" dirty="0" smtClean="0"/>
              <a:t>raspberry </a:t>
            </a:r>
            <a:r>
              <a:rPr lang="en" altLang="en-US" sz="2000" dirty="0" smtClean="0"/>
              <a:t>stools </a:t>
            </a:r>
            <a:r>
              <a:rPr lang="en" altLang="en-US" sz="2000" dirty="0"/>
              <a:t>(the inner layers of the intussusception </a:t>
            </a:r>
            <a:r>
              <a:rPr lang="en" altLang="en-US" sz="2000" dirty="0"/>
              <a:t>succumb first)</a:t>
            </a:r>
            <a:endParaRPr lang="en" altLang="en-US" sz="2000" dirty="0"/>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t>Pathophysiological cycle</a:t>
            </a:r>
          </a:p>
        </p:txBody>
      </p:sp>
      <p:sp>
        <p:nvSpPr>
          <p:cNvPr id="1037" name="Content Placeholder 2"/>
          <p:cNvSpPr>
            <a:spLocks noGrp="1"/>
          </p:cNvSpPr>
          <p:nvPr>
            <p:ph idx="1"/>
          </p:nvPr>
        </p:nvSpPr>
        <p:spPr>
          <a:xfrm>
            <a:off x="457200" y="1600200"/>
            <a:ext cx="8229600" cy="452596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endParaRPr dirty="0"/>
          </a:p>
        </p:txBody>
      </p:sp>
      <p:grpSp>
        <p:nvGrpSpPr>
          <p:cNvPr id="1026" name="Diagram 7"/>
          <p:cNvGrpSpPr/>
          <p:nvPr/>
        </p:nvGrpSpPr>
        <p:grpSpPr>
          <a:xfrm>
            <a:off x="1439863" y="1652588"/>
            <a:ext cx="6264275" cy="4032250"/>
            <a:chOff x="1793" y="1420"/>
            <a:chExt cx="2214" cy="2376"/>
          </a:xfrm>
        </p:grpSpPr>
        <p:sp>
          <p:nvSpPr>
            <p:cNvPr id="1027" name="AutoShape 6"/>
            <p:cNvSpPr>
              <a:spLocks noTextEdit="1"/>
            </p:cNvSpPr>
            <p:nvPr/>
          </p:nvSpPr>
          <p:spPr>
            <a:xfrm>
              <a:off x="1793" y="1420"/>
              <a:ext cx="2214" cy="2376"/>
            </a:xfrm>
            <a:noFill/>
            <a:ln>
              <a:noFill/>
              <a:miter lim="800000"/>
            </a:ln>
          </p:spPr>
        </p:sp>
        <p:sp>
          <p:nvSpPr>
            <p:cNvPr id="1028" name="_s1028"/>
            <p:cNvSpPr>
              <a:spLocks noTextEdit="1"/>
            </p:cNvSpPr>
            <p:nvPr/>
          </p:nvSpPr>
          <p:spPr>
            <a:xfrm>
              <a:off x="2260" y="1667"/>
              <a:ext cx="1280" cy="1280"/>
            </a:xfrm>
            <a:custGeom>
              <a:avLst>
                <a:gd name="adj0" fmla="val -36408889"/>
                <a:gd name="adj1" fmla="val -24879407"/>
                <a:gd name="adj2" fmla="val 33333"/>
              </a:avLst>
              <a:gdLst>
                <a:gd name="G54" fmla="+- 0 23592960 0"/>
                <a:gd name="GT82" fmla="*/ adj0 21600 100000"/>
                <a:gd name="GT83" fmla="*/ adj1 21600 100000"/>
                <a:gd name="GT84" fmla="*/ adj2 21600 100000"/>
                <a:gd name="GT85" fmla="*/ 3200 w 21600"/>
                <a:gd name="GT86" fmla="+- l GT85 0"/>
                <a:gd name="GT87" fmla="*/ 3200 h 21600"/>
                <a:gd name="GT88" fmla="+- t GT87 0"/>
                <a:gd name="GT89" fmla="*/ 18400 w 21600"/>
                <a:gd name="GT90" fmla="+- l GT89 0"/>
                <a:gd name="GT91" fmla="*/ 18400 h 21600"/>
                <a:gd name="GT92" fmla="+- t GT91 0"/>
                <a:gd name="G0" fmla="+- GT82 0 0"/>
                <a:gd name="G1" fmla="+- GT83 0 0"/>
                <a:gd name="G2" fmla="+- GT84 0 0"/>
                <a:gd name="G3" fmla="+- 10800 0 GT84"/>
                <a:gd name="G20" fmla="+- 21600 0 G3"/>
                <a:gd name="G25" fmla="+- GT84 0 2700"/>
                <a:gd name="G38" fmla="+- GT83 5898240 0"/>
                <a:gd name="G40" fmla="*/ G3 1 2"/>
                <a:gd name="G41" fmla="+- G40 2700 0"/>
                <a:gd name="G53" fmla="+- G1 0 G0"/>
                <a:gd name="G55" fmla="?: G53 0 G54"/>
                <a:gd name="G56" fmla="+- G1 G55 0"/>
                <a:gd name="GT57" fmla="*/ GT82 60000 65536"/>
                <a:gd name="GT58" fmla="*/ GT83 60000 65536"/>
                <a:gd name="GT59" fmla="*/ G38 60000 65536"/>
                <a:gd name="GT61" fmla="+- G20 0 G3"/>
                <a:gd name="GT62" fmla="*/ GT61 1 2"/>
                <a:gd name="GT63" fmla="+/ G3 G20 2"/>
                <a:gd name="G4" fmla="sin 10800 GT57"/>
                <a:gd name="G5" fmla="cos 10800 GT57"/>
                <a:gd name="G6" fmla="sin 10800 GT58"/>
                <a:gd name="G7" fmla="cos 10800 GT58"/>
                <a:gd name="G8" fmla="+- G4 10800 0"/>
                <a:gd name="G9" fmla="+- G5 10800 0"/>
                <a:gd name="G10" fmla="+- G6 10800 0"/>
                <a:gd name="G11" fmla="+- G7 10800 0"/>
                <a:gd name="G12" fmla="sin G2 GT57"/>
                <a:gd name="G13" fmla="cos G2 GT57"/>
                <a:gd name="G14" fmla="sin G2 GT58"/>
                <a:gd name="G15" fmla="cos G2 GT58"/>
                <a:gd name="G16" fmla="+- G12 10800 0"/>
                <a:gd name="G17" fmla="+- G13 10800 0"/>
                <a:gd name="G18" fmla="+- G14 10800 0"/>
                <a:gd name="G19" fmla="+- G15 10800 0"/>
                <a:gd name="G21" fmla="sin 13500 GT58"/>
                <a:gd name="G22" fmla="cos 13500 GT58"/>
                <a:gd name="G23" fmla="+- G21 10800 0"/>
                <a:gd name="G24" fmla="+- G22 10800 0"/>
                <a:gd name="G26" fmla="sin G25 GT58"/>
                <a:gd name="G27" fmla="cos G25 GT58"/>
                <a:gd name="G28" fmla="+- G26 10800 0"/>
                <a:gd name="G29" fmla="+- G27 10800 0"/>
                <a:gd name="G36" fmla="sin G41 GT59"/>
                <a:gd name="G37" fmla="cos G41 GT59"/>
                <a:gd name="G39" fmla="+- 10800 0 G40"/>
                <a:gd name="G42" fmla="+/ G17 G9 2"/>
                <a:gd name="G43" fmla="+/ G16 G8 2"/>
                <a:gd name="G44" fmla="+/ G0 G56 2"/>
                <a:gd name="GT60" fmla="*/ G44 60000 65536"/>
                <a:gd name="GT64" fmla="+- G19 0 GT63"/>
                <a:gd name="GT65" fmla="+- G18 0 GT63"/>
                <a:gd name="GT66" fmla="+- G17 0 GT63"/>
                <a:gd name="GT67" fmla="+- G16 0 GT63"/>
                <a:gd name="GT68" fmla="at2 GT64 GT65"/>
                <a:gd name="GT69" fmla="at2 GT66 GT67"/>
                <a:gd name="GT70" fmla="+- GT69 0 GT68"/>
                <a:gd name="GT71" fmla="+- GT70 0 21600000"/>
                <a:gd name="GT72" fmla="?: GT70 GT71 GT70"/>
                <a:gd name="GT73" fmla="+- G9 0 10800"/>
                <a:gd name="GT74" fmla="+- G8 0 10800"/>
                <a:gd name="GT75" fmla="+- G11 0 10800"/>
                <a:gd name="GT76" fmla="+- G10 0 10800"/>
                <a:gd name="GT77" fmla="at2 GT73 GT74"/>
                <a:gd name="GT78" fmla="at2 GT75 GT76"/>
                <a:gd name="GT79" fmla="+- GT78 0 GT77"/>
                <a:gd name="GT80" fmla="+- GT79 21600000 0"/>
                <a:gd name="GT81" fmla="?: GT79 GT79 GT80"/>
                <a:gd name="G32" fmla="sin G39 GT58"/>
                <a:gd name="G33" fmla="cos G39 GT58"/>
                <a:gd name="G34" fmla="+- G32 10800 0"/>
                <a:gd name="G35" fmla="+- G33 10800 0"/>
                <a:gd name="G45" fmla="sin 10800 GT60"/>
                <a:gd name="G46" fmla="cos 10800 GT60"/>
                <a:gd name="G47" fmla="sin G2 GT60"/>
                <a:gd name="G48" fmla="cos G2 GT60"/>
                <a:gd name="G49" fmla="+- G45 10800 0"/>
                <a:gd name="G50" fmla="+- G46 10800 0"/>
                <a:gd name="G51" fmla="+- G47 10800 0"/>
                <a:gd name="G52" fmla="+- G48 10800 0"/>
                <a:gd name="G30" fmla="+- G34 G36 0"/>
                <a:gd name="G31" fmla="+- G35 G37 0"/>
              </a:gdLst>
              <a:ahLst/>
              <a:cxnLst>
                <a:cxn ang="0">
                  <a:pos x="G50" y="G49"/>
                </a:cxn>
                <a:cxn ang="0">
                  <a:pos x="G42" y="G43"/>
                </a:cxn>
                <a:cxn ang="0">
                  <a:pos x="G52" y="G51"/>
                </a:cxn>
                <a:cxn ang="0">
                  <a:pos x="G24" y="G23"/>
                </a:cxn>
                <a:cxn ang="0">
                  <a:pos x="G31" y="G30"/>
                </a:cxn>
                <a:cxn ang="0">
                  <a:pos x="G29" y="G28"/>
                </a:cxn>
              </a:cxnLst>
              <a:rect l="GT86" t="GT88" r="GT90" b="GT92"/>
              <a:pathLst>
                <a:path w="21600" h="21600">
                  <a:moveTo>
                    <a:pt x="G19" y="G18"/>
                  </a:moveTo>
                  <a:arcTo wR="GT62" hR="GT62" stAng="GT68" swAng="GT72"/>
                  <a:lnTo>
                    <a:pt x="G9" y="G8"/>
                  </a:lnTo>
                  <a:arcTo wR="10800" hR="10800" stAng="GT77" swAng="GT81"/>
                  <a:lnTo>
                    <a:pt x="G24" y="G23"/>
                  </a:lnTo>
                  <a:lnTo>
                    <a:pt x="G31" y="G30"/>
                  </a:lnTo>
                  <a:lnTo>
                    <a:pt x="G29" y="G28"/>
                  </a:lnTo>
                  <a:close/>
                </a:path>
              </a:pathLst>
            </a:custGeom>
            <a:solidFill>
              <a:srgbClr val="F9F67F"/>
            </a:solidFill>
            <a:ln>
              <a:noFill/>
              <a:round/>
            </a:ln>
          </p:spPr>
        </p:sp>
        <p:sp>
          <p:nvSpPr>
            <p:cNvPr id="1029" name="_s1029"/>
            <p:cNvSpPr>
              <a:spLocks noTextEdit="1"/>
            </p:cNvSpPr>
            <p:nvPr/>
          </p:nvSpPr>
          <p:spPr>
            <a:xfrm rot="5400000">
              <a:off x="2561" y="1968"/>
              <a:ext cx="1280" cy="1280"/>
            </a:xfrm>
            <a:custGeom>
              <a:avLst>
                <a:gd name="adj0" fmla="val -36408889"/>
                <a:gd name="adj1" fmla="val -24879407"/>
                <a:gd name="adj2" fmla="val 33333"/>
              </a:avLst>
              <a:gdLst>
                <a:gd name="G54" fmla="+- 0 23592960 0"/>
                <a:gd name="GT82" fmla="*/ adj0 21600 100000"/>
                <a:gd name="GT83" fmla="*/ adj1 21600 100000"/>
                <a:gd name="GT84" fmla="*/ adj2 21600 100000"/>
                <a:gd name="GT85" fmla="*/ 3200 w 21600"/>
                <a:gd name="GT86" fmla="+- l GT85 0"/>
                <a:gd name="GT87" fmla="*/ 3200 h 21600"/>
                <a:gd name="GT88" fmla="+- t GT87 0"/>
                <a:gd name="GT89" fmla="*/ 18400 w 21600"/>
                <a:gd name="GT90" fmla="+- l GT89 0"/>
                <a:gd name="GT91" fmla="*/ 18400 h 21600"/>
                <a:gd name="GT92" fmla="+- t GT91 0"/>
                <a:gd name="G0" fmla="+- GT82 0 0"/>
                <a:gd name="G1" fmla="+- GT83 0 0"/>
                <a:gd name="G2" fmla="+- GT84 0 0"/>
                <a:gd name="G3" fmla="+- 10800 0 GT84"/>
                <a:gd name="G20" fmla="+- 21600 0 G3"/>
                <a:gd name="G25" fmla="+- GT84 0 2700"/>
                <a:gd name="G38" fmla="+- GT83 5898240 0"/>
                <a:gd name="G40" fmla="*/ G3 1 2"/>
                <a:gd name="G41" fmla="+- G40 2700 0"/>
                <a:gd name="G53" fmla="+- G1 0 G0"/>
                <a:gd name="G55" fmla="?: G53 0 G54"/>
                <a:gd name="G56" fmla="+- G1 G55 0"/>
                <a:gd name="GT57" fmla="*/ GT82 60000 65536"/>
                <a:gd name="GT58" fmla="*/ GT83 60000 65536"/>
                <a:gd name="GT59" fmla="*/ G38 60000 65536"/>
                <a:gd name="GT61" fmla="+- G20 0 G3"/>
                <a:gd name="GT62" fmla="*/ GT61 1 2"/>
                <a:gd name="GT63" fmla="+/ G3 G20 2"/>
                <a:gd name="G4" fmla="sin 10800 GT57"/>
                <a:gd name="G5" fmla="cos 10800 GT57"/>
                <a:gd name="G6" fmla="sin 10800 GT58"/>
                <a:gd name="G7" fmla="cos 10800 GT58"/>
                <a:gd name="G8" fmla="+- G4 10800 0"/>
                <a:gd name="G9" fmla="+- G5 10800 0"/>
                <a:gd name="G10" fmla="+- G6 10800 0"/>
                <a:gd name="G11" fmla="+- G7 10800 0"/>
                <a:gd name="G12" fmla="sin G2 GT57"/>
                <a:gd name="G13" fmla="cos G2 GT57"/>
                <a:gd name="G14" fmla="sin G2 GT58"/>
                <a:gd name="G15" fmla="cos G2 GT58"/>
                <a:gd name="G16" fmla="+- G12 10800 0"/>
                <a:gd name="G17" fmla="+- G13 10800 0"/>
                <a:gd name="G18" fmla="+- G14 10800 0"/>
                <a:gd name="G19" fmla="+- G15 10800 0"/>
                <a:gd name="G21" fmla="sin 13500 GT58"/>
                <a:gd name="G22" fmla="cos 13500 GT58"/>
                <a:gd name="G23" fmla="+- G21 10800 0"/>
                <a:gd name="G24" fmla="+- G22 10800 0"/>
                <a:gd name="G26" fmla="sin G25 GT58"/>
                <a:gd name="G27" fmla="cos G25 GT58"/>
                <a:gd name="G28" fmla="+- G26 10800 0"/>
                <a:gd name="G29" fmla="+- G27 10800 0"/>
                <a:gd name="G36" fmla="sin G41 GT59"/>
                <a:gd name="G37" fmla="cos G41 GT59"/>
                <a:gd name="G39" fmla="+- 10800 0 G40"/>
                <a:gd name="G42" fmla="+/ G17 G9 2"/>
                <a:gd name="G43" fmla="+/ G16 G8 2"/>
                <a:gd name="G44" fmla="+/ G0 G56 2"/>
                <a:gd name="GT60" fmla="*/ G44 60000 65536"/>
                <a:gd name="GT64" fmla="+- G19 0 GT63"/>
                <a:gd name="GT65" fmla="+- G18 0 GT63"/>
                <a:gd name="GT66" fmla="+- G17 0 GT63"/>
                <a:gd name="GT67" fmla="+- G16 0 GT63"/>
                <a:gd name="GT68" fmla="at2 GT64 GT65"/>
                <a:gd name="GT69" fmla="at2 GT66 GT67"/>
                <a:gd name="GT70" fmla="+- GT69 0 GT68"/>
                <a:gd name="GT71" fmla="+- GT70 0 21600000"/>
                <a:gd name="GT72" fmla="?: GT70 GT71 GT70"/>
                <a:gd name="GT73" fmla="+- G9 0 10800"/>
                <a:gd name="GT74" fmla="+- G8 0 10800"/>
                <a:gd name="GT75" fmla="+- G11 0 10800"/>
                <a:gd name="GT76" fmla="+- G10 0 10800"/>
                <a:gd name="GT77" fmla="at2 GT73 GT74"/>
                <a:gd name="GT78" fmla="at2 GT75 GT76"/>
                <a:gd name="GT79" fmla="+- GT78 0 GT77"/>
                <a:gd name="GT80" fmla="+- GT79 21600000 0"/>
                <a:gd name="GT81" fmla="?: GT79 GT79 GT80"/>
                <a:gd name="G32" fmla="sin G39 GT58"/>
                <a:gd name="G33" fmla="cos G39 GT58"/>
                <a:gd name="G34" fmla="+- G32 10800 0"/>
                <a:gd name="G35" fmla="+- G33 10800 0"/>
                <a:gd name="G45" fmla="sin 10800 GT60"/>
                <a:gd name="G46" fmla="cos 10800 GT60"/>
                <a:gd name="G47" fmla="sin G2 GT60"/>
                <a:gd name="G48" fmla="cos G2 GT60"/>
                <a:gd name="G49" fmla="+- G45 10800 0"/>
                <a:gd name="G50" fmla="+- G46 10800 0"/>
                <a:gd name="G51" fmla="+- G47 10800 0"/>
                <a:gd name="G52" fmla="+- G48 10800 0"/>
                <a:gd name="G30" fmla="+- G34 G36 0"/>
                <a:gd name="G31" fmla="+- G35 G37 0"/>
              </a:gdLst>
              <a:ahLst/>
              <a:cxnLst>
                <a:cxn ang="0">
                  <a:pos x="G50" y="G49"/>
                </a:cxn>
                <a:cxn ang="0">
                  <a:pos x="G42" y="G43"/>
                </a:cxn>
                <a:cxn ang="0">
                  <a:pos x="G52" y="G51"/>
                </a:cxn>
                <a:cxn ang="0">
                  <a:pos x="G24" y="G23"/>
                </a:cxn>
                <a:cxn ang="0">
                  <a:pos x="G31" y="G30"/>
                </a:cxn>
                <a:cxn ang="0">
                  <a:pos x="G29" y="G28"/>
                </a:cxn>
              </a:cxnLst>
              <a:rect l="GT86" t="GT88" r="GT90" b="GT92"/>
              <a:pathLst>
                <a:path w="21600" h="21600">
                  <a:moveTo>
                    <a:pt x="G19" y="G18"/>
                  </a:moveTo>
                  <a:arcTo wR="GT62" hR="GT62" stAng="GT68" swAng="GT72"/>
                  <a:lnTo>
                    <a:pt x="G9" y="G8"/>
                  </a:lnTo>
                  <a:arcTo wR="10800" hR="10800" stAng="GT77" swAng="GT81"/>
                  <a:lnTo>
                    <a:pt x="G24" y="G23"/>
                  </a:lnTo>
                  <a:lnTo>
                    <a:pt x="G31" y="G30"/>
                  </a:lnTo>
                  <a:lnTo>
                    <a:pt x="G29" y="G28"/>
                  </a:lnTo>
                  <a:close/>
                </a:path>
              </a:pathLst>
            </a:custGeom>
            <a:solidFill>
              <a:srgbClr val="00CCFF"/>
            </a:solidFill>
            <a:ln>
              <a:noFill/>
              <a:round/>
            </a:ln>
          </p:spPr>
        </p:sp>
        <p:sp>
          <p:nvSpPr>
            <p:cNvPr id="1030" name="_s1030"/>
            <p:cNvSpPr>
              <a:spLocks noTextEdit="1"/>
            </p:cNvSpPr>
            <p:nvPr/>
          </p:nvSpPr>
          <p:spPr>
            <a:xfrm rot="10800000">
              <a:off x="2260" y="2269"/>
              <a:ext cx="1280" cy="1280"/>
            </a:xfrm>
            <a:custGeom>
              <a:avLst>
                <a:gd name="adj0" fmla="val -36408889"/>
                <a:gd name="adj1" fmla="val -24879407"/>
                <a:gd name="adj2" fmla="val 33333"/>
              </a:avLst>
              <a:gdLst>
                <a:gd name="G54" fmla="+- 0 23592960 0"/>
                <a:gd name="GT82" fmla="*/ adj0 21600 100000"/>
                <a:gd name="GT83" fmla="*/ adj1 21600 100000"/>
                <a:gd name="GT84" fmla="*/ adj2 21600 100000"/>
                <a:gd name="GT85" fmla="*/ 3200 w 21600"/>
                <a:gd name="GT86" fmla="+- l GT85 0"/>
                <a:gd name="GT87" fmla="*/ 3200 h 21600"/>
                <a:gd name="GT88" fmla="+- t GT87 0"/>
                <a:gd name="GT89" fmla="*/ 18400 w 21600"/>
                <a:gd name="GT90" fmla="+- l GT89 0"/>
                <a:gd name="GT91" fmla="*/ 18400 h 21600"/>
                <a:gd name="GT92" fmla="+- t GT91 0"/>
                <a:gd name="G0" fmla="+- GT82 0 0"/>
                <a:gd name="G1" fmla="+- GT83 0 0"/>
                <a:gd name="G2" fmla="+- GT84 0 0"/>
                <a:gd name="G3" fmla="+- 10800 0 GT84"/>
                <a:gd name="G20" fmla="+- 21600 0 G3"/>
                <a:gd name="G25" fmla="+- GT84 0 2700"/>
                <a:gd name="G38" fmla="+- GT83 5898240 0"/>
                <a:gd name="G40" fmla="*/ G3 1 2"/>
                <a:gd name="G41" fmla="+- G40 2700 0"/>
                <a:gd name="G53" fmla="+- G1 0 G0"/>
                <a:gd name="G55" fmla="?: G53 0 G54"/>
                <a:gd name="G56" fmla="+- G1 G55 0"/>
                <a:gd name="GT57" fmla="*/ GT82 60000 65536"/>
                <a:gd name="GT58" fmla="*/ GT83 60000 65536"/>
                <a:gd name="GT59" fmla="*/ G38 60000 65536"/>
                <a:gd name="GT61" fmla="+- G20 0 G3"/>
                <a:gd name="GT62" fmla="*/ GT61 1 2"/>
                <a:gd name="GT63" fmla="+/ G3 G20 2"/>
                <a:gd name="G4" fmla="sin 10800 GT57"/>
                <a:gd name="G5" fmla="cos 10800 GT57"/>
                <a:gd name="G6" fmla="sin 10800 GT58"/>
                <a:gd name="G7" fmla="cos 10800 GT58"/>
                <a:gd name="G8" fmla="+- G4 10800 0"/>
                <a:gd name="G9" fmla="+- G5 10800 0"/>
                <a:gd name="G10" fmla="+- G6 10800 0"/>
                <a:gd name="G11" fmla="+- G7 10800 0"/>
                <a:gd name="G12" fmla="sin G2 GT57"/>
                <a:gd name="G13" fmla="cos G2 GT57"/>
                <a:gd name="G14" fmla="sin G2 GT58"/>
                <a:gd name="G15" fmla="cos G2 GT58"/>
                <a:gd name="G16" fmla="+- G12 10800 0"/>
                <a:gd name="G17" fmla="+- G13 10800 0"/>
                <a:gd name="G18" fmla="+- G14 10800 0"/>
                <a:gd name="G19" fmla="+- G15 10800 0"/>
                <a:gd name="G21" fmla="sin 13500 GT58"/>
                <a:gd name="G22" fmla="cos 13500 GT58"/>
                <a:gd name="G23" fmla="+- G21 10800 0"/>
                <a:gd name="G24" fmla="+- G22 10800 0"/>
                <a:gd name="G26" fmla="sin G25 GT58"/>
                <a:gd name="G27" fmla="cos G25 GT58"/>
                <a:gd name="G28" fmla="+- G26 10800 0"/>
                <a:gd name="G29" fmla="+- G27 10800 0"/>
                <a:gd name="G36" fmla="sin G41 GT59"/>
                <a:gd name="G37" fmla="cos G41 GT59"/>
                <a:gd name="G39" fmla="+- 10800 0 G40"/>
                <a:gd name="G42" fmla="+/ G17 G9 2"/>
                <a:gd name="G43" fmla="+/ G16 G8 2"/>
                <a:gd name="G44" fmla="+/ G0 G56 2"/>
                <a:gd name="GT60" fmla="*/ G44 60000 65536"/>
                <a:gd name="GT64" fmla="+- G19 0 GT63"/>
                <a:gd name="GT65" fmla="+- G18 0 GT63"/>
                <a:gd name="GT66" fmla="+- G17 0 GT63"/>
                <a:gd name="GT67" fmla="+- G16 0 GT63"/>
                <a:gd name="GT68" fmla="at2 GT64 GT65"/>
                <a:gd name="GT69" fmla="at2 GT66 GT67"/>
                <a:gd name="GT70" fmla="+- GT69 0 GT68"/>
                <a:gd name="GT71" fmla="+- GT70 0 21600000"/>
                <a:gd name="GT72" fmla="?: GT70 GT71 GT70"/>
                <a:gd name="GT73" fmla="+- G9 0 10800"/>
                <a:gd name="GT74" fmla="+- G8 0 10800"/>
                <a:gd name="GT75" fmla="+- G11 0 10800"/>
                <a:gd name="GT76" fmla="+- G10 0 10800"/>
                <a:gd name="GT77" fmla="at2 GT73 GT74"/>
                <a:gd name="GT78" fmla="at2 GT75 GT76"/>
                <a:gd name="GT79" fmla="+- GT78 0 GT77"/>
                <a:gd name="GT80" fmla="+- GT79 21600000 0"/>
                <a:gd name="GT81" fmla="?: GT79 GT79 GT80"/>
                <a:gd name="G32" fmla="sin G39 GT58"/>
                <a:gd name="G33" fmla="cos G39 GT58"/>
                <a:gd name="G34" fmla="+- G32 10800 0"/>
                <a:gd name="G35" fmla="+- G33 10800 0"/>
                <a:gd name="G45" fmla="sin 10800 GT60"/>
                <a:gd name="G46" fmla="cos 10800 GT60"/>
                <a:gd name="G47" fmla="sin G2 GT60"/>
                <a:gd name="G48" fmla="cos G2 GT60"/>
                <a:gd name="G49" fmla="+- G45 10800 0"/>
                <a:gd name="G50" fmla="+- G46 10800 0"/>
                <a:gd name="G51" fmla="+- G47 10800 0"/>
                <a:gd name="G52" fmla="+- G48 10800 0"/>
                <a:gd name="G30" fmla="+- G34 G36 0"/>
                <a:gd name="G31" fmla="+- G35 G37 0"/>
              </a:gdLst>
              <a:ahLst/>
              <a:cxnLst>
                <a:cxn ang="0">
                  <a:pos x="G50" y="G49"/>
                </a:cxn>
                <a:cxn ang="0">
                  <a:pos x="G42" y="G43"/>
                </a:cxn>
                <a:cxn ang="0">
                  <a:pos x="G52" y="G51"/>
                </a:cxn>
                <a:cxn ang="0">
                  <a:pos x="G24" y="G23"/>
                </a:cxn>
                <a:cxn ang="0">
                  <a:pos x="G31" y="G30"/>
                </a:cxn>
                <a:cxn ang="0">
                  <a:pos x="G29" y="G28"/>
                </a:cxn>
              </a:cxnLst>
              <a:rect l="GT86" t="GT88" r="GT90" b="GT92"/>
              <a:pathLst>
                <a:path w="21600" h="21600">
                  <a:moveTo>
                    <a:pt x="G19" y="G18"/>
                  </a:moveTo>
                  <a:arcTo wR="GT62" hR="GT62" stAng="GT68" swAng="GT72"/>
                  <a:lnTo>
                    <a:pt x="G9" y="G8"/>
                  </a:lnTo>
                  <a:arcTo wR="10800" hR="10800" stAng="GT77" swAng="GT81"/>
                  <a:lnTo>
                    <a:pt x="G24" y="G23"/>
                  </a:lnTo>
                  <a:lnTo>
                    <a:pt x="G31" y="G30"/>
                  </a:lnTo>
                  <a:lnTo>
                    <a:pt x="G29" y="G28"/>
                  </a:lnTo>
                  <a:close/>
                </a:path>
              </a:pathLst>
            </a:custGeom>
            <a:solidFill>
              <a:srgbClr val="FF0000"/>
            </a:solidFill>
            <a:ln>
              <a:noFill/>
              <a:round/>
            </a:ln>
          </p:spPr>
        </p:sp>
        <p:sp>
          <p:nvSpPr>
            <p:cNvPr id="1031" name="_s1031"/>
            <p:cNvSpPr>
              <a:spLocks noTextEdit="1"/>
            </p:cNvSpPr>
            <p:nvPr/>
          </p:nvSpPr>
          <p:spPr>
            <a:xfrm rot="16200000">
              <a:off x="1959" y="1968"/>
              <a:ext cx="1280" cy="1280"/>
            </a:xfrm>
            <a:custGeom>
              <a:avLst>
                <a:gd name="adj0" fmla="val -36408889"/>
                <a:gd name="adj1" fmla="val -24879407"/>
                <a:gd name="adj2" fmla="val 33333"/>
              </a:avLst>
              <a:gdLst>
                <a:gd name="G54" fmla="+- 0 23592960 0"/>
                <a:gd name="GT82" fmla="*/ adj0 21600 100000"/>
                <a:gd name="GT83" fmla="*/ adj1 21600 100000"/>
                <a:gd name="GT84" fmla="*/ adj2 21600 100000"/>
                <a:gd name="GT85" fmla="*/ 3200 w 21600"/>
                <a:gd name="GT86" fmla="+- l GT85 0"/>
                <a:gd name="GT87" fmla="*/ 3200 h 21600"/>
                <a:gd name="GT88" fmla="+- t GT87 0"/>
                <a:gd name="GT89" fmla="*/ 18400 w 21600"/>
                <a:gd name="GT90" fmla="+- l GT89 0"/>
                <a:gd name="GT91" fmla="*/ 18400 h 21600"/>
                <a:gd name="GT92" fmla="+- t GT91 0"/>
                <a:gd name="G0" fmla="+- GT82 0 0"/>
                <a:gd name="G1" fmla="+- GT83 0 0"/>
                <a:gd name="G2" fmla="+- GT84 0 0"/>
                <a:gd name="G3" fmla="+- 10800 0 GT84"/>
                <a:gd name="G20" fmla="+- 21600 0 G3"/>
                <a:gd name="G25" fmla="+- GT84 0 2700"/>
                <a:gd name="G38" fmla="+- GT83 5898240 0"/>
                <a:gd name="G40" fmla="*/ G3 1 2"/>
                <a:gd name="G41" fmla="+- G40 2700 0"/>
                <a:gd name="G53" fmla="+- G1 0 G0"/>
                <a:gd name="G55" fmla="?: G53 0 G54"/>
                <a:gd name="G56" fmla="+- G1 G55 0"/>
                <a:gd name="GT57" fmla="*/ GT82 60000 65536"/>
                <a:gd name="GT58" fmla="*/ GT83 60000 65536"/>
                <a:gd name="GT59" fmla="*/ G38 60000 65536"/>
                <a:gd name="GT61" fmla="+- G20 0 G3"/>
                <a:gd name="GT62" fmla="*/ GT61 1 2"/>
                <a:gd name="GT63" fmla="+/ G3 G20 2"/>
                <a:gd name="G4" fmla="sin 10800 GT57"/>
                <a:gd name="G5" fmla="cos 10800 GT57"/>
                <a:gd name="G6" fmla="sin 10800 GT58"/>
                <a:gd name="G7" fmla="cos 10800 GT58"/>
                <a:gd name="G8" fmla="+- G4 10800 0"/>
                <a:gd name="G9" fmla="+- G5 10800 0"/>
                <a:gd name="G10" fmla="+- G6 10800 0"/>
                <a:gd name="G11" fmla="+- G7 10800 0"/>
                <a:gd name="G12" fmla="sin G2 GT57"/>
                <a:gd name="G13" fmla="cos G2 GT57"/>
                <a:gd name="G14" fmla="sin G2 GT58"/>
                <a:gd name="G15" fmla="cos G2 GT58"/>
                <a:gd name="G16" fmla="+- G12 10800 0"/>
                <a:gd name="G17" fmla="+- G13 10800 0"/>
                <a:gd name="G18" fmla="+- G14 10800 0"/>
                <a:gd name="G19" fmla="+- G15 10800 0"/>
                <a:gd name="G21" fmla="sin 13500 GT58"/>
                <a:gd name="G22" fmla="cos 13500 GT58"/>
                <a:gd name="G23" fmla="+- G21 10800 0"/>
                <a:gd name="G24" fmla="+- G22 10800 0"/>
                <a:gd name="G26" fmla="sin G25 GT58"/>
                <a:gd name="G27" fmla="cos G25 GT58"/>
                <a:gd name="G28" fmla="+- G26 10800 0"/>
                <a:gd name="G29" fmla="+- G27 10800 0"/>
                <a:gd name="G36" fmla="sin G41 GT59"/>
                <a:gd name="G37" fmla="cos G41 GT59"/>
                <a:gd name="G39" fmla="+- 10800 0 G40"/>
                <a:gd name="G42" fmla="+/ G17 G9 2"/>
                <a:gd name="G43" fmla="+/ G16 G8 2"/>
                <a:gd name="G44" fmla="+/ G0 G56 2"/>
                <a:gd name="GT60" fmla="*/ G44 60000 65536"/>
                <a:gd name="GT64" fmla="+- G19 0 GT63"/>
                <a:gd name="GT65" fmla="+- G18 0 GT63"/>
                <a:gd name="GT66" fmla="+- G17 0 GT63"/>
                <a:gd name="GT67" fmla="+- G16 0 GT63"/>
                <a:gd name="GT68" fmla="at2 GT64 GT65"/>
                <a:gd name="GT69" fmla="at2 GT66 GT67"/>
                <a:gd name="GT70" fmla="+- GT69 0 GT68"/>
                <a:gd name="GT71" fmla="+- GT70 0 21600000"/>
                <a:gd name="GT72" fmla="?: GT70 GT71 GT70"/>
                <a:gd name="GT73" fmla="+- G9 0 10800"/>
                <a:gd name="GT74" fmla="+- G8 0 10800"/>
                <a:gd name="GT75" fmla="+- G11 0 10800"/>
                <a:gd name="GT76" fmla="+- G10 0 10800"/>
                <a:gd name="GT77" fmla="at2 GT73 GT74"/>
                <a:gd name="GT78" fmla="at2 GT75 GT76"/>
                <a:gd name="GT79" fmla="+- GT78 0 GT77"/>
                <a:gd name="GT80" fmla="+- GT79 21600000 0"/>
                <a:gd name="GT81" fmla="?: GT79 GT79 GT80"/>
                <a:gd name="G32" fmla="sin G39 GT58"/>
                <a:gd name="G33" fmla="cos G39 GT58"/>
                <a:gd name="G34" fmla="+- G32 10800 0"/>
                <a:gd name="G35" fmla="+- G33 10800 0"/>
                <a:gd name="G45" fmla="sin 10800 GT60"/>
                <a:gd name="G46" fmla="cos 10800 GT60"/>
                <a:gd name="G47" fmla="sin G2 GT60"/>
                <a:gd name="G48" fmla="cos G2 GT60"/>
                <a:gd name="G49" fmla="+- G45 10800 0"/>
                <a:gd name="G50" fmla="+- G46 10800 0"/>
                <a:gd name="G51" fmla="+- G47 10800 0"/>
                <a:gd name="G52" fmla="+- G48 10800 0"/>
                <a:gd name="G30" fmla="+- G34 G36 0"/>
                <a:gd name="G31" fmla="+- G35 G37 0"/>
              </a:gdLst>
              <a:ahLst/>
              <a:cxnLst>
                <a:cxn ang="0">
                  <a:pos x="G50" y="G49"/>
                </a:cxn>
                <a:cxn ang="0">
                  <a:pos x="G42" y="G43"/>
                </a:cxn>
                <a:cxn ang="0">
                  <a:pos x="G52" y="G51"/>
                </a:cxn>
                <a:cxn ang="0">
                  <a:pos x="G24" y="G23"/>
                </a:cxn>
                <a:cxn ang="0">
                  <a:pos x="G31" y="G30"/>
                </a:cxn>
                <a:cxn ang="0">
                  <a:pos x="G29" y="G28"/>
                </a:cxn>
              </a:cxnLst>
              <a:rect l="GT86" t="GT88" r="GT90" b="GT92"/>
              <a:pathLst>
                <a:path w="21600" h="21600">
                  <a:moveTo>
                    <a:pt x="G19" y="G18"/>
                  </a:moveTo>
                  <a:arcTo wR="GT62" hR="GT62" stAng="GT68" swAng="GT72"/>
                  <a:lnTo>
                    <a:pt x="G9" y="G8"/>
                  </a:lnTo>
                  <a:arcTo wR="10800" hR="10800" stAng="GT77" swAng="GT81"/>
                  <a:lnTo>
                    <a:pt x="G24" y="G23"/>
                  </a:lnTo>
                  <a:lnTo>
                    <a:pt x="G31" y="G30"/>
                  </a:lnTo>
                  <a:lnTo>
                    <a:pt x="G29" y="G28"/>
                  </a:lnTo>
                  <a:close/>
                </a:path>
              </a:pathLst>
            </a:custGeom>
            <a:solidFill>
              <a:srgbClr val="FF6600"/>
            </a:solidFill>
            <a:ln>
              <a:noFill/>
              <a:round/>
            </a:ln>
          </p:spPr>
        </p:sp>
        <p:sp>
          <p:nvSpPr>
            <p:cNvPr id="1032" name="_s1032"/>
            <p:cNvSpPr/>
            <p:nvPr/>
          </p:nvSpPr>
          <p:spPr>
            <a:xfrm>
              <a:off x="2077" y="1786"/>
              <a:ext cx="482" cy="482"/>
            </a:xfrm>
            <a:prstGeom prst="rect">
              <a:avLst/>
            </a:prstGeom>
            <a:noFill/>
            <a:ln>
              <a:noFill/>
              <a:miter lim="800000"/>
            </a:ln>
          </p:spPr>
          <p:txBody>
            <a:bodyPr wrap="none" lIns="0" tIns="0" rIns="0" bIns="0" anchor="ctr" anchorCtr="0"/>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lvl="0" algn="ctr"/>
              <a:r>
                <a:rPr lang="en" altLang="en-US" sz="1600" dirty="0">
                  <a:latin typeface="Comic Sans MS" pitchFamily="66" charset="0"/>
                </a:rPr>
                <a:t>Lymphatic </a:t>
              </a:r>
              <a:r>
                <a:rPr lang="sr-Latn-RS" altLang="en-US" sz="1600" dirty="0" smtClean="0">
                  <a:latin typeface="Comic Sans MS" pitchFamily="66" charset="0"/>
                </a:rPr>
                <a:t>stasis</a:t>
              </a:r>
              <a:endParaRPr lang="sr-Latn-CS" altLang="en-US" sz="1600" dirty="0">
                <a:latin typeface="Comic Sans MS" pitchFamily="66" charset="0"/>
              </a:endParaRPr>
            </a:p>
          </p:txBody>
        </p:sp>
        <p:sp>
          <p:nvSpPr>
            <p:cNvPr id="1033" name="_s1033"/>
            <p:cNvSpPr/>
            <p:nvPr/>
          </p:nvSpPr>
          <p:spPr>
            <a:xfrm>
              <a:off x="3240" y="1785"/>
              <a:ext cx="482" cy="482"/>
            </a:xfrm>
            <a:prstGeom prst="rect">
              <a:avLst/>
            </a:prstGeom>
            <a:noFill/>
            <a:ln>
              <a:noFill/>
              <a:miter lim="800000"/>
            </a:ln>
          </p:spPr>
          <p:txBody>
            <a:bodyPr wrap="none" lIns="0" tIns="0" rIns="0" bIns="0" anchor="ctr" anchorCtr="0"/>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lvl="0" algn="ctr"/>
              <a:r>
                <a:rPr lang="en" altLang="en-US" sz="1600" dirty="0">
                  <a:latin typeface="Comic Sans MS" pitchFamily="66" charset="0"/>
                </a:rPr>
                <a:t>Venous </a:t>
              </a:r>
              <a:r>
                <a:rPr lang="sr-Latn-RS" altLang="en-US" sz="1600" dirty="0">
                  <a:latin typeface="Comic Sans MS" pitchFamily="66" charset="0"/>
                </a:rPr>
                <a:t>stasis</a:t>
              </a:r>
              <a:endParaRPr lang="sr-Latn-CS" altLang="en-US" sz="1600" dirty="0">
                <a:latin typeface="Comic Sans MS" pitchFamily="66" charset="0"/>
              </a:endParaRPr>
            </a:p>
          </p:txBody>
        </p:sp>
        <p:sp>
          <p:nvSpPr>
            <p:cNvPr id="1034" name="_s1034"/>
            <p:cNvSpPr/>
            <p:nvPr/>
          </p:nvSpPr>
          <p:spPr>
            <a:xfrm>
              <a:off x="3241" y="2948"/>
              <a:ext cx="482" cy="482"/>
            </a:xfrm>
            <a:prstGeom prst="rect">
              <a:avLst/>
            </a:prstGeom>
            <a:noFill/>
            <a:ln>
              <a:noFill/>
              <a:miter lim="800000"/>
            </a:ln>
          </p:spPr>
          <p:txBody>
            <a:bodyPr wrap="none" lIns="0" tIns="0" rIns="0" bIns="0" anchor="ctr" anchorCtr="0"/>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lvl="0" algn="ctr"/>
              <a:r>
                <a:rPr lang="sr-Latn-RS" altLang="en-US" sz="1600" dirty="0">
                  <a:latin typeface="Comic Sans MS" pitchFamily="66" charset="0"/>
                </a:rPr>
                <a:t>Arterial stasis</a:t>
              </a:r>
              <a:endParaRPr lang="sr-Latn-CS" altLang="en-US" sz="1600" dirty="0">
                <a:latin typeface="Comic Sans MS" pitchFamily="66" charset="0"/>
              </a:endParaRPr>
            </a:p>
          </p:txBody>
        </p:sp>
        <p:sp>
          <p:nvSpPr>
            <p:cNvPr id="1035" name="_s1035"/>
            <p:cNvSpPr/>
            <p:nvPr/>
          </p:nvSpPr>
          <p:spPr>
            <a:xfrm>
              <a:off x="2078" y="2949"/>
              <a:ext cx="482" cy="482"/>
            </a:xfrm>
            <a:prstGeom prst="rect">
              <a:avLst/>
            </a:prstGeom>
            <a:noFill/>
            <a:ln>
              <a:noFill/>
              <a:miter lim="800000"/>
            </a:ln>
          </p:spPr>
          <p:txBody>
            <a:bodyPr wrap="none" lIns="0" tIns="0" rIns="0" bIns="0" anchor="ctr" anchorCtr="0"/>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lvl="0" algn="ctr"/>
              <a:r>
                <a:rPr lang="en" altLang="en-US" sz="1600" b="1" dirty="0">
                  <a:latin typeface="Comic Sans MS" pitchFamily="66" charset="0"/>
                </a:rPr>
                <a:t>Necrosis</a:t>
              </a:r>
              <a:endParaRPr lang="sr-Latn-CS" altLang="en-US" sz="1600" b="1" dirty="0">
                <a:latin typeface="Comic Sans MS" pitchFamily="66" charset="0"/>
              </a:endParaRPr>
            </a:p>
          </p:txBody>
        </p:sp>
      </p:gr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p:cNvSpPr>
          <p:nvPr>
            <p:ph type="title"/>
          </p:nvPr>
        </p:nvSpPr>
        <p:spPr>
          <a:xfrm>
            <a:off x="762000" y="304800"/>
            <a:ext cx="7772400" cy="1524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lang="en" altLang="en-US" sz="2800" dirty="0"/>
              <a:t>According to the relationship between intussusceptum and </a:t>
            </a:r>
            <a:r>
              <a:rPr lang="en" altLang="en-US" sz="2800" dirty="0" smtClean="0"/>
              <a:t>intussus</a:t>
            </a:r>
            <a:r>
              <a:rPr lang="sr-Latn-RS" altLang="en-US" sz="2800" dirty="0" smtClean="0"/>
              <a:t>ci</a:t>
            </a:r>
            <a:r>
              <a:rPr lang="en" altLang="en-US" sz="2800" dirty="0" smtClean="0"/>
              <a:t>piens</a:t>
            </a:r>
            <a:r>
              <a:rPr lang="en" altLang="en-US" sz="2800" dirty="0"/>
              <a:t>, we distinguish:</a:t>
            </a:r>
            <a:endParaRPr lang="en-GB" altLang="en-US" sz="2800" dirty="0"/>
          </a:p>
        </p:txBody>
      </p:sp>
      <p:sp>
        <p:nvSpPr>
          <p:cNvPr id="54275" name="Rectangle 3"/>
          <p:cNvSpPr>
            <a:spLocks noGrp="1"/>
          </p:cNvSpPr>
          <p:nvPr>
            <p:ph idx="1"/>
          </p:nvPr>
        </p:nvSpPr>
        <p:spPr>
          <a:xfrm>
            <a:off x="457200" y="1828800"/>
            <a:ext cx="7772400" cy="43434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endParaRPr lang="sr-Latn-RS" sz="3600" dirty="0" smtClean="0"/>
          </a:p>
          <a:p>
            <a:pPr lvl="0"/>
            <a:r>
              <a:rPr sz="2800" dirty="0" err="1" smtClean="0"/>
              <a:t>Ileo-cecal</a:t>
            </a:r>
            <a:r>
              <a:rPr sz="2800" dirty="0" smtClean="0"/>
              <a:t> intussusception</a:t>
            </a:r>
            <a:endParaRPr lang="sr-Latn-RS" sz="2800" dirty="0" smtClean="0"/>
          </a:p>
          <a:p>
            <a:pPr marL="0" lvl="0" indent="0">
              <a:buNone/>
            </a:pPr>
            <a:endParaRPr sz="2800" dirty="0"/>
          </a:p>
          <a:p>
            <a:pPr lvl="0"/>
            <a:r>
              <a:rPr lang="en" altLang="en-US" sz="2800" dirty="0"/>
              <a:t>Small intestinal intussusception</a:t>
            </a:r>
            <a:endParaRPr lang="sr-Latn-RS" altLang="en-US" sz="2800" dirty="0"/>
          </a:p>
          <a:p>
            <a:pPr lvl="0"/>
            <a:endParaRPr lang="sr-Latn-RS" altLang="en-US" sz="2800" dirty="0" smtClean="0"/>
          </a:p>
          <a:p>
            <a:pPr lvl="0"/>
            <a:r>
              <a:rPr lang="en" altLang="en-US" sz="2800" dirty="0" smtClean="0"/>
              <a:t>Ileo-ceco-colic </a:t>
            </a:r>
            <a:r>
              <a:rPr lang="en" altLang="en-US" sz="2800" dirty="0"/>
              <a:t>intussusception</a:t>
            </a:r>
            <a:endParaRPr lang="pl-PL" altLang="en-US" sz="2800" dirty="0"/>
          </a:p>
          <a:p>
            <a:pPr lvl="0"/>
            <a:endParaRPr lang="sr-Latn-RS" altLang="en-US" sz="2800" dirty="0" smtClean="0"/>
          </a:p>
          <a:p>
            <a:pPr lvl="0"/>
            <a:r>
              <a:rPr lang="en" altLang="en-US" sz="2800" dirty="0" smtClean="0"/>
              <a:t>Colic </a:t>
            </a:r>
            <a:r>
              <a:rPr lang="en" altLang="en-US" sz="2800" dirty="0"/>
              <a:t>intussusception is extremely rare </a:t>
            </a:r>
            <a:endParaRPr lang="en-GB" altLang="en-US" sz="2800" dirty="0"/>
          </a:p>
        </p:txBody>
      </p:sp>
    </p:spTree>
  </p:cSld>
  <p:clrMapOvr>
    <a:masterClrMapping/>
  </p:clrMapOvr>
  <p:transition spd="med">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Content Placeholder 2"/>
          <p:cNvSpPr>
            <a:spLocks noGrp="1"/>
          </p:cNvSpPr>
          <p:nvPr>
            <p:ph idx="1"/>
          </p:nvPr>
        </p:nvSpPr>
        <p:spPr>
          <a:xfrm>
            <a:off x="381000" y="838200"/>
            <a:ext cx="7772400" cy="5257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lgn="just"/>
            <a:r>
              <a:rPr sz="2800" dirty="0">
                <a:solidFill>
                  <a:srgbClr val="FF0000"/>
                </a:solidFill>
              </a:rPr>
              <a:t>Primary intussusception </a:t>
            </a:r>
            <a:r>
              <a:rPr sz="2800" dirty="0"/>
              <a:t>- non-existent </a:t>
            </a:r>
            <a:r>
              <a:rPr sz="2800" dirty="0" err="1"/>
              <a:t>pathoanatomical</a:t>
            </a:r>
            <a:r>
              <a:rPr sz="2800" dirty="0"/>
              <a:t> substrate as a guiding point</a:t>
            </a:r>
          </a:p>
          <a:p>
            <a:pPr algn="just"/>
            <a:endParaRPr lang="sr-Latn-RS" sz="2800" dirty="0" smtClean="0">
              <a:solidFill>
                <a:srgbClr val="FF0000"/>
              </a:solidFill>
            </a:endParaRPr>
          </a:p>
          <a:p>
            <a:pPr algn="just"/>
            <a:r>
              <a:rPr sz="2800" dirty="0" smtClean="0">
                <a:solidFill>
                  <a:srgbClr val="FF0000"/>
                </a:solidFill>
              </a:rPr>
              <a:t>Secondary </a:t>
            </a:r>
            <a:r>
              <a:rPr sz="2800" dirty="0">
                <a:solidFill>
                  <a:srgbClr val="FF0000"/>
                </a:solidFill>
              </a:rPr>
              <a:t>intussusceptions </a:t>
            </a:r>
            <a:r>
              <a:rPr lang="sr-Latn-RS" sz="2800" dirty="0" smtClean="0"/>
              <a:t>–</a:t>
            </a:r>
            <a:r>
              <a:rPr lang="sr-Latn-RS" sz="2800" dirty="0" smtClean="0">
                <a:solidFill>
                  <a:srgbClr val="FF0000"/>
                </a:solidFill>
              </a:rPr>
              <a:t> </a:t>
            </a:r>
            <a:r>
              <a:rPr sz="2800" dirty="0" smtClean="0"/>
              <a:t>with</a:t>
            </a:r>
            <a:r>
              <a:rPr lang="sr-Latn-RS" sz="2800" dirty="0" smtClean="0"/>
              <a:t> </a:t>
            </a:r>
            <a:r>
              <a:rPr sz="2800" dirty="0" smtClean="0"/>
              <a:t>existing </a:t>
            </a:r>
            <a:r>
              <a:rPr sz="2800" dirty="0" err="1"/>
              <a:t>pathoanatomical</a:t>
            </a:r>
            <a:r>
              <a:rPr sz="2800" dirty="0"/>
              <a:t> substrate as a guiding point</a:t>
            </a:r>
          </a:p>
        </p:txBody>
      </p:sp>
      <p:pic>
        <p:nvPicPr>
          <p:cNvPr id="4" name="Picture 4" descr="invaginacij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3348687"/>
            <a:ext cx="4191000" cy="2831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dirty="0"/>
              <a:t>With an existing </a:t>
            </a:r>
            <a:r>
              <a:rPr dirty="0" err="1" smtClean="0"/>
              <a:t>guid</a:t>
            </a:r>
            <a:r>
              <a:rPr lang="sr-Latn-RS" dirty="0" smtClean="0"/>
              <a:t>ing</a:t>
            </a:r>
            <a:r>
              <a:rPr dirty="0" smtClean="0"/>
              <a:t> </a:t>
            </a:r>
            <a:r>
              <a:rPr dirty="0"/>
              <a:t>point</a:t>
            </a:r>
          </a:p>
        </p:txBody>
      </p:sp>
      <p:pic>
        <p:nvPicPr>
          <p:cNvPr id="56323" name="Picture 3"/>
          <p:cNvPicPr>
            <a:picLocks noGrp="1" noChangeAspect="1"/>
          </p:cNvPicPr>
          <p:nvPr>
            <p:ph sz="half" idx="1"/>
          </p:nvPr>
        </p:nvPicPr>
        <p:blipFill>
          <a:blip r:embed="rId2"/>
          <a:stretch>
            <a:fillRect/>
          </a:stretch>
        </p:blipFill>
        <p:spPr>
          <a:xfrm>
            <a:off x="685800" y="1727200"/>
            <a:ext cx="3810000" cy="4283075"/>
          </a:xfrm>
          <a:prstGeom prst="rect">
            <a:avLst/>
          </a:prstGeom>
          <a:noFill/>
          <a:ln>
            <a:miter lim="800000"/>
          </a:ln>
        </p:spPr>
      </p:pic>
      <p:pic>
        <p:nvPicPr>
          <p:cNvPr id="5"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943099" y="1600200"/>
            <a:ext cx="3448802" cy="4525963"/>
          </a:xfrm>
          <a:noFill/>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t>Characteristics of pain</a:t>
            </a:r>
          </a:p>
        </p:txBody>
      </p:sp>
      <p:sp>
        <p:nvSpPr>
          <p:cNvPr id="57347" name="Content Placeholder 2"/>
          <p:cNvSpPr>
            <a:spLocks noGrp="1"/>
          </p:cNvSpPr>
          <p:nvPr>
            <p:ph idx="1"/>
          </p:nvPr>
        </p:nvSpPr>
        <p:spPr>
          <a:xfrm>
            <a:off x="457200" y="1600200"/>
            <a:ext cx="8229600" cy="50292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r>
              <a:rPr sz="2400" dirty="0"/>
              <a:t>Pain arises suddenly from "full" health.</a:t>
            </a:r>
          </a:p>
          <a:p>
            <a:pPr lvl="0"/>
            <a:endParaRPr lang="sr-Latn-RS" sz="2400" dirty="0" smtClean="0"/>
          </a:p>
          <a:p>
            <a:pPr lvl="0"/>
            <a:r>
              <a:rPr lang="sr-Latn-RS" sz="2400" dirty="0" smtClean="0"/>
              <a:t>Ch</a:t>
            </a:r>
            <a:r>
              <a:rPr sz="2400" dirty="0" err="1" smtClean="0"/>
              <a:t>aracter</a:t>
            </a:r>
            <a:r>
              <a:rPr sz="2400" dirty="0" smtClean="0"/>
              <a:t> </a:t>
            </a:r>
            <a:r>
              <a:rPr sz="2400" dirty="0"/>
              <a:t>of the pain is intermittent colic; it is very strong and does not last long, and is accompanied by paleness and cold </a:t>
            </a:r>
            <a:r>
              <a:rPr sz="2400" dirty="0" smtClean="0"/>
              <a:t>sweats</a:t>
            </a:r>
            <a:endParaRPr lang="sr-Latn-RS" sz="2400" dirty="0" smtClean="0"/>
          </a:p>
          <a:p>
            <a:pPr lvl="0"/>
            <a:endParaRPr sz="2400" dirty="0"/>
          </a:p>
          <a:p>
            <a:pPr lvl="0"/>
            <a:r>
              <a:rPr sz="2400" dirty="0"/>
              <a:t>The pain suddenly stops and gives way to a calm phase in which the child behaves </a:t>
            </a:r>
            <a:r>
              <a:rPr sz="2400" dirty="0" smtClean="0"/>
              <a:t>normally</a:t>
            </a:r>
            <a:endParaRPr sz="2400" dirty="0"/>
          </a:p>
          <a:p>
            <a:pPr lvl="0"/>
            <a:endParaRPr lang="sr-Latn-RS" sz="2400" dirty="0" smtClean="0"/>
          </a:p>
          <a:p>
            <a:pPr lvl="0"/>
            <a:r>
              <a:rPr sz="2400" dirty="0" smtClean="0"/>
              <a:t>As </a:t>
            </a:r>
            <a:r>
              <a:rPr sz="2400" dirty="0"/>
              <a:t>the disease progresses, the painful phases are more </a:t>
            </a:r>
            <a:r>
              <a:rPr sz="2400" dirty="0" err="1" smtClean="0"/>
              <a:t>frequnt</a:t>
            </a:r>
            <a:r>
              <a:rPr sz="2400" dirty="0"/>
              <a:t>, and the resting phases are shorter.</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t>Clinical picture</a:t>
            </a:r>
          </a:p>
        </p:txBody>
      </p:sp>
      <p:sp>
        <p:nvSpPr>
          <p:cNvPr id="58371" name="Content Placeholder 2"/>
          <p:cNvSpPr>
            <a:spLocks noGrp="1"/>
          </p:cNvSpPr>
          <p:nvPr>
            <p:ph sz="half" idx="1"/>
          </p:nvPr>
        </p:nvSpPr>
        <p:spPr>
          <a:xfrm>
            <a:off x="457200" y="1600200"/>
            <a:ext cx="4038600" cy="452596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lvl="0"/>
            <a:r>
              <a:rPr sz="2400" dirty="0" smtClean="0"/>
              <a:t>Blood</a:t>
            </a:r>
            <a:r>
              <a:rPr lang="sr-Latn-RS" sz="2400" dirty="0" smtClean="0"/>
              <a:t>y </a:t>
            </a:r>
            <a:r>
              <a:rPr sz="2400" dirty="0" smtClean="0"/>
              <a:t>stool</a:t>
            </a:r>
            <a:endParaRPr sz="2400" dirty="0"/>
          </a:p>
          <a:p>
            <a:pPr lvl="0"/>
            <a:r>
              <a:rPr sz="2400" dirty="0"/>
              <a:t>Appears in </a:t>
            </a:r>
            <a:r>
              <a:rPr lang="sr-Latn-RS" sz="2400" dirty="0" smtClean="0"/>
              <a:t>first </a:t>
            </a:r>
            <a:r>
              <a:rPr sz="2400" dirty="0" smtClean="0"/>
              <a:t>3-4 </a:t>
            </a:r>
            <a:r>
              <a:rPr sz="2400" dirty="0"/>
              <a:t>hours</a:t>
            </a:r>
          </a:p>
          <a:p>
            <a:pPr lvl="0"/>
            <a:r>
              <a:rPr sz="2400" dirty="0"/>
              <a:t>Mixed blood and mucus (goblet cells) give the appearance of "currant gel", a pathognomonic sign</a:t>
            </a:r>
          </a:p>
          <a:p>
            <a:pPr lvl="0"/>
            <a:r>
              <a:rPr sz="2400" dirty="0"/>
              <a:t>It is also revealed after a rectal examination</a:t>
            </a:r>
          </a:p>
        </p:txBody>
      </p:sp>
      <p:sp>
        <p:nvSpPr>
          <p:cNvPr id="58372" name="Content Placeholder 3"/>
          <p:cNvSpPr>
            <a:spLocks noGrp="1"/>
          </p:cNvSpPr>
          <p:nvPr>
            <p:ph sz="half" idx="2"/>
          </p:nvPr>
        </p:nvSpPr>
        <p:spPr>
          <a:xfrm>
            <a:off x="4648200" y="1600200"/>
            <a:ext cx="4038600" cy="452596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lvl="0"/>
            <a:r>
              <a:rPr dirty="0"/>
              <a:t>Vomiting occurs in all patients</a:t>
            </a:r>
          </a:p>
          <a:p>
            <a:pPr lvl="0"/>
            <a:r>
              <a:rPr dirty="0"/>
              <a:t>At </a:t>
            </a:r>
            <a:r>
              <a:rPr dirty="0" smtClean="0"/>
              <a:t>first</a:t>
            </a:r>
            <a:r>
              <a:rPr lang="sr-Latn-RS" dirty="0" smtClean="0"/>
              <a:t>, </a:t>
            </a:r>
            <a:r>
              <a:rPr dirty="0" smtClean="0"/>
              <a:t>without </a:t>
            </a:r>
            <a:r>
              <a:rPr dirty="0"/>
              <a:t>the presence of bile</a:t>
            </a:r>
          </a:p>
          <a:p>
            <a:pPr lvl="0"/>
            <a:r>
              <a:rPr dirty="0"/>
              <a:t>Later with the development of obstruction with admixture of bile</a:t>
            </a:r>
          </a:p>
          <a:p>
            <a:endParaRPr dirty="0"/>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669925" y="-30162"/>
            <a:ext cx="7772400" cy="12192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dirty="0"/>
              <a:t>Physical examination</a:t>
            </a:r>
          </a:p>
        </p:txBody>
      </p:sp>
      <p:sp>
        <p:nvSpPr>
          <p:cNvPr id="59395" name="Content Placeholder 2"/>
          <p:cNvSpPr>
            <a:spLocks noGrp="1"/>
          </p:cNvSpPr>
          <p:nvPr>
            <p:ph idx="1"/>
          </p:nvPr>
        </p:nvSpPr>
        <p:spPr>
          <a:xfrm>
            <a:off x="685800" y="1066800"/>
            <a:ext cx="7772400" cy="49530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r>
              <a:rPr lang="sr-Latn-RS" altLang="en-US" sz="2400" dirty="0" smtClean="0"/>
              <a:t>A</a:t>
            </a:r>
            <a:r>
              <a:rPr lang="en" altLang="en-US" sz="2400" dirty="0" smtClean="0"/>
              <a:t>bdomen </a:t>
            </a:r>
            <a:r>
              <a:rPr lang="en" altLang="en-US" sz="2400" dirty="0"/>
              <a:t>is </a:t>
            </a:r>
            <a:r>
              <a:rPr lang="en" altLang="en-US" sz="2400" dirty="0"/>
              <a:t>at </a:t>
            </a:r>
            <a:r>
              <a:rPr lang="en" altLang="en-US" sz="2400" dirty="0" smtClean="0"/>
              <a:t>level </a:t>
            </a:r>
            <a:r>
              <a:rPr lang="en" altLang="en-US" sz="2400" dirty="0"/>
              <a:t>of the chest </a:t>
            </a:r>
            <a:r>
              <a:rPr lang="sr-Latn-RS" altLang="en-US" sz="2400" dirty="0" smtClean="0"/>
              <a:t>and </a:t>
            </a:r>
            <a:r>
              <a:rPr lang="en" altLang="en-US" sz="2400" dirty="0" smtClean="0"/>
              <a:t>soft</a:t>
            </a:r>
            <a:r>
              <a:rPr lang="sr-Latn-RS" altLang="en-US" sz="2400" dirty="0" smtClean="0"/>
              <a:t> by palpation</a:t>
            </a:r>
            <a:endParaRPr lang="pl-PL" altLang="en-US" sz="2400" dirty="0"/>
          </a:p>
          <a:p>
            <a:pPr lvl="0"/>
            <a:r>
              <a:rPr lang="sr-Latn-RS" altLang="en-US" sz="2400" dirty="0" smtClean="0"/>
              <a:t>B</a:t>
            </a:r>
            <a:r>
              <a:rPr lang="en" altLang="en-US" sz="2400" dirty="0" smtClean="0"/>
              <a:t>etween </a:t>
            </a:r>
            <a:r>
              <a:rPr lang="en" altLang="en-US" sz="2400" dirty="0"/>
              <a:t>painful attacks in the right </a:t>
            </a:r>
            <a:r>
              <a:rPr lang="sr-Latn-RS" altLang="en-US" sz="2400" dirty="0" smtClean="0"/>
              <a:t>hemi</a:t>
            </a:r>
            <a:r>
              <a:rPr lang="en" altLang="en-US" sz="2400" dirty="0" smtClean="0"/>
              <a:t>abdomen</a:t>
            </a:r>
            <a:r>
              <a:rPr lang="sr-Latn-RS" altLang="en-US" sz="2400" dirty="0" smtClean="0"/>
              <a:t> could be </a:t>
            </a:r>
            <a:r>
              <a:rPr lang="en" altLang="en-US" sz="2400" dirty="0" smtClean="0"/>
              <a:t>palpated </a:t>
            </a:r>
            <a:r>
              <a:rPr lang="en" altLang="en-US" sz="2400" dirty="0"/>
              <a:t>a sausage-like mobile </a:t>
            </a:r>
            <a:r>
              <a:rPr lang="en" altLang="en-US" sz="2400" dirty="0" smtClean="0"/>
              <a:t>mass</a:t>
            </a:r>
            <a:r>
              <a:rPr lang="sr-Latn-RS" altLang="en-US" sz="2400" dirty="0" smtClean="0"/>
              <a:t>,</a:t>
            </a:r>
            <a:r>
              <a:rPr lang="en" altLang="en-US" sz="2400" dirty="0" smtClean="0"/>
              <a:t> which </a:t>
            </a:r>
            <a:r>
              <a:rPr lang="en" altLang="en-US" sz="2400" dirty="0"/>
              <a:t>makes </a:t>
            </a:r>
            <a:r>
              <a:rPr lang="en" altLang="en-US" sz="2400" dirty="0" smtClean="0"/>
              <a:t>the </a:t>
            </a:r>
            <a:r>
              <a:rPr lang="en" altLang="en-US" sz="2400" dirty="0"/>
              <a:t>intussusception.</a:t>
            </a:r>
            <a:endParaRPr lang="sr-Latn-RS" altLang="en-US" sz="2400" dirty="0"/>
          </a:p>
          <a:p>
            <a:pPr lvl="0"/>
            <a:r>
              <a:rPr lang="en" altLang="en-US" sz="2400" dirty="0"/>
              <a:t>Rectal examination positive for blood</a:t>
            </a:r>
            <a:endParaRPr lang="sr-Latn-RS" altLang="en-US" sz="2400" dirty="0"/>
          </a:p>
          <a:p>
            <a:pPr lvl="0"/>
            <a:endParaRPr lang="sr-Latn-RS" altLang="en-US" sz="2400" dirty="0"/>
          </a:p>
          <a:p>
            <a:pPr lvl="0"/>
            <a:r>
              <a:rPr sz="2800" b="1" u="sng" dirty="0">
                <a:solidFill>
                  <a:srgbClr val="FF0000"/>
                </a:solidFill>
              </a:rPr>
              <a:t>Later </a:t>
            </a:r>
            <a:r>
              <a:rPr lang="en" altLang="en-US" sz="2400" dirty="0"/>
              <a:t>: Abdominal distension ( </a:t>
            </a:r>
            <a:r>
              <a:rPr lang="en" altLang="en-US" sz="2400" dirty="0">
                <a:solidFill>
                  <a:srgbClr val="C00000"/>
                </a:solidFill>
              </a:rPr>
              <a:t>result of complete intestinal obstruction) </a:t>
            </a:r>
            <a:r>
              <a:rPr lang="en" altLang="en-US" sz="2400" dirty="0"/>
              <a:t>and rigidity of the anterior abdominal </a:t>
            </a:r>
            <a:r>
              <a:rPr lang="en" altLang="en-US" sz="2800" b="1" u="sng" dirty="0">
                <a:solidFill>
                  <a:srgbClr val="FF0000"/>
                </a:solidFill>
              </a:rPr>
              <a:t>wall </a:t>
            </a:r>
            <a:r>
              <a:rPr lang="en" altLang="en-US" sz="2400" dirty="0">
                <a:solidFill>
                  <a:srgbClr val="C00000"/>
                </a:solidFill>
              </a:rPr>
              <a:t>(peritonitis as a result of intestinal gangrene or perforation </a:t>
            </a:r>
            <a:r>
              <a:rPr lang="en" altLang="en-US" sz="2400" dirty="0" smtClean="0"/>
              <a:t>)</a:t>
            </a:r>
            <a:endParaRPr lang="sr-Latn-RS" altLang="en-US" sz="2400" dirty="0"/>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p:cNvSpPr>
          <p:nvPr>
            <p:ph type="title"/>
          </p:nvPr>
        </p:nvSpPr>
        <p:spPr>
          <a:xfrm>
            <a:off x="685800" y="457200"/>
            <a:ext cx="7772400" cy="9144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eaLnBrk="1" hangingPunct="1"/>
            <a:r>
              <a:rPr lang="en" altLang="en-US" b="1">
                <a:ea typeface="Arial"/>
              </a:rPr>
              <a:t>DIAGNOSTICS</a:t>
            </a:r>
            <a:r>
              <a:rPr lang="en" altLang="en-US"/>
              <a:t> </a:t>
            </a:r>
            <a:endParaRPr lang="en-GB" altLang="en-US"/>
          </a:p>
        </p:txBody>
      </p:sp>
      <p:sp>
        <p:nvSpPr>
          <p:cNvPr id="60419" name="Rectangle 3"/>
          <p:cNvSpPr>
            <a:spLocks noGrp="1"/>
          </p:cNvSpPr>
          <p:nvPr>
            <p:ph idx="1"/>
          </p:nvPr>
        </p:nvSpPr>
        <p:spPr>
          <a:xfrm>
            <a:off x="685800" y="1905000"/>
            <a:ext cx="7772400" cy="31242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eaLnBrk="1" hangingPunct="1">
              <a:lnSpc>
                <a:spcPct val="90000"/>
              </a:lnSpc>
            </a:pPr>
            <a:r>
              <a:rPr lang="en" altLang="en-US" dirty="0">
                <a:ea typeface="Arial"/>
              </a:rPr>
              <a:t>Clinical </a:t>
            </a:r>
            <a:r>
              <a:rPr lang="en" altLang="en-US" dirty="0" smtClean="0">
                <a:ea typeface="Arial"/>
              </a:rPr>
              <a:t>examination</a:t>
            </a:r>
            <a:endParaRPr lang="sr-Latn-RS" altLang="en-US" dirty="0" smtClean="0">
              <a:ea typeface="Arial"/>
            </a:endParaRPr>
          </a:p>
          <a:p>
            <a:pPr marL="0" lvl="0" indent="0" eaLnBrk="1" hangingPunct="1">
              <a:lnSpc>
                <a:spcPct val="90000"/>
              </a:lnSpc>
              <a:buNone/>
            </a:pPr>
            <a:r>
              <a:rPr lang="en" altLang="en-US" dirty="0" smtClean="0"/>
              <a:t> </a:t>
            </a:r>
            <a:endParaRPr lang="sr-Latn-RS" altLang="en-US" dirty="0"/>
          </a:p>
          <a:p>
            <a:pPr lvl="0" eaLnBrk="1" hangingPunct="1">
              <a:lnSpc>
                <a:spcPct val="90000"/>
              </a:lnSpc>
            </a:pPr>
            <a:r>
              <a:rPr lang="en" altLang="en-US" dirty="0"/>
              <a:t>Ultrasound examination</a:t>
            </a:r>
            <a:endParaRPr lang="sl-SI" altLang="en-US" dirty="0"/>
          </a:p>
          <a:p>
            <a:pPr lvl="0" eaLnBrk="1" hangingPunct="1">
              <a:lnSpc>
                <a:spcPct val="90000"/>
              </a:lnSpc>
            </a:pPr>
            <a:endParaRPr lang="sr-Latn-RS" altLang="en-US" dirty="0" smtClean="0">
              <a:ea typeface="Arial"/>
            </a:endParaRPr>
          </a:p>
          <a:p>
            <a:pPr lvl="0" eaLnBrk="1" hangingPunct="1">
              <a:lnSpc>
                <a:spcPct val="90000"/>
              </a:lnSpc>
            </a:pPr>
            <a:r>
              <a:rPr lang="en" altLang="en-US" dirty="0" smtClean="0">
                <a:ea typeface="Arial"/>
              </a:rPr>
              <a:t>X-ray </a:t>
            </a:r>
            <a:r>
              <a:rPr lang="en" altLang="en-US" dirty="0">
                <a:ea typeface="Arial"/>
              </a:rPr>
              <a:t>- native image of the abdomen (possible image of ileus)</a:t>
            </a:r>
            <a:r>
              <a:rPr lang="en" altLang="en-US" dirty="0"/>
              <a:t> </a:t>
            </a:r>
            <a:endParaRPr lang="sl-SI" altLang="en-US" dirty="0"/>
          </a:p>
        </p:txBody>
      </p:sp>
    </p:spTree>
  </p:cSld>
  <p:clrMapOvr>
    <a:masterClrMapping/>
  </p:clrMapOvr>
  <p:transition spd="med">
    <p:rand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t>Ultrasound examination</a:t>
            </a:r>
          </a:p>
        </p:txBody>
      </p:sp>
      <p:sp>
        <p:nvSpPr>
          <p:cNvPr id="61443" name="Content Placeholder 2"/>
          <p:cNvSpPr>
            <a:spLocks noGrp="1"/>
          </p:cNvSpPr>
          <p:nvPr>
            <p:ph idx="1"/>
          </p:nvPr>
        </p:nvSpPr>
        <p:spPr>
          <a:xfrm>
            <a:off x="457200" y="1600200"/>
            <a:ext cx="8229600" cy="452596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eaLnBrk="1" hangingPunct="1">
              <a:lnSpc>
                <a:spcPct val="90000"/>
              </a:lnSpc>
            </a:pPr>
            <a:r>
              <a:rPr lang="en" altLang="en-US" dirty="0">
                <a:ea typeface="Arial"/>
              </a:rPr>
              <a:t>Ultrasound findings </a:t>
            </a:r>
            <a:r>
              <a:rPr lang="sr-Latn-RS" altLang="en-US" dirty="0" smtClean="0">
                <a:ea typeface="Arial"/>
              </a:rPr>
              <a:t>of</a:t>
            </a:r>
            <a:r>
              <a:rPr lang="en" altLang="en-US" dirty="0" smtClean="0">
                <a:ea typeface="Arial"/>
              </a:rPr>
              <a:t> parenchymal </a:t>
            </a:r>
            <a:r>
              <a:rPr lang="sr-Latn-RS" altLang="en-US" dirty="0" smtClean="0">
                <a:ea typeface="Arial"/>
              </a:rPr>
              <a:t>intraabdominal </a:t>
            </a:r>
            <a:r>
              <a:rPr lang="en" altLang="en-US" dirty="0" smtClean="0">
                <a:ea typeface="Arial"/>
              </a:rPr>
              <a:t>organs are </a:t>
            </a:r>
            <a:r>
              <a:rPr lang="en" altLang="en-US" dirty="0">
                <a:ea typeface="Arial"/>
              </a:rPr>
              <a:t>normal.</a:t>
            </a:r>
            <a:r>
              <a:rPr lang="en" altLang="en-US" sz="2800" dirty="0"/>
              <a:t> </a:t>
            </a:r>
            <a:endParaRPr lang="sr-Latn-RS" altLang="en-US" sz="2800" dirty="0"/>
          </a:p>
          <a:p>
            <a:pPr lvl="0" eaLnBrk="1" hangingPunct="1">
              <a:lnSpc>
                <a:spcPct val="90000"/>
              </a:lnSpc>
            </a:pPr>
            <a:r>
              <a:rPr lang="sr-Latn-RS" altLang="en-US" sz="2800" dirty="0" smtClean="0"/>
              <a:t>At </a:t>
            </a:r>
            <a:r>
              <a:rPr lang="en" altLang="en-US" sz="2800" dirty="0" smtClean="0"/>
              <a:t>ileocecal </a:t>
            </a:r>
            <a:r>
              <a:rPr lang="en" altLang="en-US" sz="2800" dirty="0"/>
              <a:t>examination described:</a:t>
            </a:r>
            <a:endParaRPr lang="sl-SI" altLang="en-US" sz="2800" dirty="0"/>
          </a:p>
          <a:p>
            <a:pPr lvl="1" eaLnBrk="1" hangingPunct="1">
              <a:lnSpc>
                <a:spcPct val="90000"/>
              </a:lnSpc>
              <a:buFont typeface="Wingdings" pitchFamily="2" charset="2"/>
              <a:buChar char="Ø"/>
            </a:pPr>
            <a:r>
              <a:rPr lang="en" altLang="en-US" sz="2400" dirty="0"/>
              <a:t> </a:t>
            </a:r>
            <a:r>
              <a:rPr lang="sr-Latn-RS" altLang="en-US" sz="3200" dirty="0" smtClean="0">
                <a:ea typeface="Arial"/>
              </a:rPr>
              <a:t>„</a:t>
            </a:r>
            <a:r>
              <a:rPr lang="en" altLang="en-US" sz="2400" dirty="0" smtClean="0">
                <a:ea typeface="Arial"/>
              </a:rPr>
              <a:t>target </a:t>
            </a:r>
            <a:r>
              <a:rPr lang="en" altLang="en-US" sz="2400" dirty="0">
                <a:ea typeface="Arial"/>
              </a:rPr>
              <a:t>sign"</a:t>
            </a:r>
            <a:r>
              <a:rPr lang="en" altLang="en-US" sz="2400" dirty="0"/>
              <a:t> cross </a:t>
            </a:r>
            <a:r>
              <a:rPr lang="en" altLang="en-US" sz="2400" dirty="0" smtClean="0"/>
              <a:t>section</a:t>
            </a:r>
            <a:endParaRPr lang="sl-SI" altLang="en-US" sz="2400" dirty="0"/>
          </a:p>
          <a:p>
            <a:pPr lvl="1" eaLnBrk="1" hangingPunct="1">
              <a:lnSpc>
                <a:spcPct val="90000"/>
              </a:lnSpc>
              <a:buFont typeface="Wingdings" pitchFamily="2" charset="2"/>
              <a:buChar char="Ø"/>
            </a:pPr>
            <a:r>
              <a:rPr lang="en" altLang="en-US" sz="2400" dirty="0"/>
              <a:t> </a:t>
            </a:r>
            <a:r>
              <a:rPr lang="en" altLang="en-US" sz="2400" dirty="0">
                <a:ea typeface="Arial"/>
              </a:rPr>
              <a:t>»pseudokidney sign«</a:t>
            </a:r>
            <a:r>
              <a:rPr lang="en" altLang="en-US" sz="2400" dirty="0"/>
              <a:t> longitudinal section</a:t>
            </a:r>
            <a:endParaRPr lang="sl-SI" altLang="en-US" sz="2400" dirty="0"/>
          </a:p>
          <a:p>
            <a:pPr lvl="1" eaLnBrk="1" hangingPunct="1">
              <a:lnSpc>
                <a:spcPct val="90000"/>
              </a:lnSpc>
              <a:buFont typeface="Wingdings" pitchFamily="2" charset="2"/>
              <a:buChar char="Ø"/>
            </a:pPr>
            <a:r>
              <a:rPr lang="en" altLang="en-US" sz="2400" dirty="0"/>
              <a:t>  </a:t>
            </a:r>
            <a:r>
              <a:rPr lang="en" altLang="en-US" sz="2400" dirty="0">
                <a:ea typeface="Arial"/>
              </a:rPr>
              <a:t>pre- and post-stenotically dilated intestinal </a:t>
            </a:r>
            <a:r>
              <a:rPr lang="sr-Latn-RS" altLang="en-US" sz="2400" dirty="0" smtClean="0">
                <a:ea typeface="Arial"/>
              </a:rPr>
              <a:t>loops</a:t>
            </a:r>
            <a:r>
              <a:rPr lang="en" altLang="en-US" sz="2400" dirty="0" smtClean="0">
                <a:ea typeface="Arial"/>
              </a:rPr>
              <a:t>, </a:t>
            </a:r>
            <a:r>
              <a:rPr lang="en" altLang="en-US" sz="2400" dirty="0">
                <a:ea typeface="Arial"/>
              </a:rPr>
              <a:t>filled with liquid</a:t>
            </a:r>
            <a:endParaRPr lang="sl-SI" altLang="en-US" sz="2400" dirty="0"/>
          </a:p>
          <a:p>
            <a:pPr lvl="1" eaLnBrk="1" hangingPunct="1">
              <a:lnSpc>
                <a:spcPct val="90000"/>
              </a:lnSpc>
              <a:buFont typeface="Wingdings" pitchFamily="2" charset="2"/>
              <a:buChar char="Ø"/>
            </a:pPr>
            <a:r>
              <a:rPr lang="en" altLang="en-US" sz="2400" dirty="0"/>
              <a:t> </a:t>
            </a:r>
            <a:r>
              <a:rPr lang="en" altLang="en-US" sz="2400" dirty="0">
                <a:ea typeface="Arial"/>
              </a:rPr>
              <a:t>Free fluid is present between the intestinal </a:t>
            </a:r>
            <a:r>
              <a:rPr lang="sr-Latn-RS" altLang="en-US" sz="2400" dirty="0" smtClean="0">
                <a:ea typeface="Arial"/>
              </a:rPr>
              <a:t>loops</a:t>
            </a:r>
            <a:endParaRPr lang="en-GB" altLang="en-US" sz="2400"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p:cNvSpPr>
          <p:nvPr>
            <p:ph type="body" sz="half" idx="1"/>
          </p:nvPr>
        </p:nvSpPr>
        <p:spPr>
          <a:xfrm>
            <a:off x="304800" y="457200"/>
            <a:ext cx="5334000" cy="60960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marL="609600" lvl="0" indent="-609600" eaLnBrk="1" hangingPunct="1">
              <a:lnSpc>
                <a:spcPct val="90000"/>
              </a:lnSpc>
              <a:buNone/>
            </a:pPr>
            <a:r>
              <a:rPr lang="en" altLang="en-US" sz="2400" dirty="0">
                <a:solidFill>
                  <a:srgbClr val="FF0000"/>
                </a:solidFill>
                <a:latin typeface="Times New Roman" pitchFamily="18" charset="0"/>
              </a:rPr>
              <a:t>Clinical </a:t>
            </a:r>
            <a:r>
              <a:rPr lang="en" altLang="en-US" sz="2400" dirty="0" smtClean="0">
                <a:solidFill>
                  <a:srgbClr val="FF0000"/>
                </a:solidFill>
                <a:latin typeface="Times New Roman" pitchFamily="18" charset="0"/>
              </a:rPr>
              <a:t>manifestations and </a:t>
            </a:r>
            <a:r>
              <a:rPr lang="en" altLang="en-US" sz="2400" dirty="0">
                <a:solidFill>
                  <a:srgbClr val="FF0000"/>
                </a:solidFill>
                <a:latin typeface="Times New Roman" pitchFamily="18" charset="0"/>
              </a:rPr>
              <a:t>diagnosis</a:t>
            </a:r>
            <a:endParaRPr lang="sr-Latn-CS" altLang="en-US" sz="2400" dirty="0">
              <a:solidFill>
                <a:srgbClr val="FF0000"/>
              </a:solidFill>
              <a:latin typeface="Times New Roman" pitchFamily="18" charset="0"/>
            </a:endParaRPr>
          </a:p>
          <a:p>
            <a:pPr marL="609600" lvl="0" indent="-609600" eaLnBrk="1" hangingPunct="1">
              <a:lnSpc>
                <a:spcPct val="90000"/>
              </a:lnSpc>
              <a:buNone/>
            </a:pPr>
            <a:endParaRPr lang="en-AU" altLang="en-US" sz="700" dirty="0">
              <a:latin typeface="Times New Roman" pitchFamily="18" charset="0"/>
            </a:endParaRPr>
          </a:p>
          <a:p>
            <a:pPr marL="609600" lvl="0" indent="-609600" eaLnBrk="1" hangingPunct="1">
              <a:lnSpc>
                <a:spcPct val="90000"/>
              </a:lnSpc>
              <a:buNone/>
            </a:pPr>
            <a:r>
              <a:rPr lang="en" altLang="en-US" sz="2000" dirty="0">
                <a:latin typeface="Times New Roman" pitchFamily="18" charset="0"/>
              </a:rPr>
              <a:t>1. mother’s polyhydramnios</a:t>
            </a:r>
            <a:endParaRPr lang="sr-Latn-CS" altLang="en-US" sz="2000" dirty="0">
              <a:latin typeface="Times New Roman" pitchFamily="18" charset="0"/>
            </a:endParaRPr>
          </a:p>
          <a:p>
            <a:pPr marL="609600" lvl="0" indent="-609600" eaLnBrk="1" hangingPunct="1">
              <a:lnSpc>
                <a:spcPct val="90000"/>
              </a:lnSpc>
              <a:buNone/>
            </a:pPr>
            <a:r>
              <a:rPr lang="en" altLang="en-US" sz="2000" dirty="0">
                <a:latin typeface="Times New Roman" pitchFamily="18" charset="0"/>
              </a:rPr>
              <a:t>2. »drooling« </a:t>
            </a:r>
            <a:r>
              <a:rPr lang="en" altLang="en-US" sz="2000" dirty="0">
                <a:latin typeface="Times New Roman" pitchFamily="18" charset="0"/>
                <a:cs typeface="Times New Roman" pitchFamily="18" charset="0"/>
              </a:rPr>
              <a:t>- </a:t>
            </a:r>
            <a:r>
              <a:rPr lang="en-US" altLang="en-US" sz="2000" dirty="0">
                <a:latin typeface="Times New Roman" pitchFamily="18" charset="0"/>
                <a:cs typeface="Times New Roman" pitchFamily="18" charset="0"/>
              </a:rPr>
              <a:t>t</a:t>
            </a:r>
            <a:r>
              <a:rPr lang="en-US" altLang="en-US" sz="2000" dirty="0" smtClean="0">
                <a:latin typeface="Times New Roman" pitchFamily="18" charset="0"/>
                <a:cs typeface="Times New Roman" pitchFamily="18" charset="0"/>
              </a:rPr>
              <a:t>he </a:t>
            </a:r>
            <a:r>
              <a:rPr lang="en-US" altLang="en-US" sz="2000" dirty="0">
                <a:latin typeface="Times New Roman" pitchFamily="18" charset="0"/>
                <a:cs typeface="Times New Roman" pitchFamily="18" charset="0"/>
              </a:rPr>
              <a:t>uncontrolled and continuous release of saliva from the mouth</a:t>
            </a:r>
            <a:endParaRPr lang="sr-Latn-CS" altLang="en-US" sz="2000" dirty="0">
              <a:latin typeface="Times New Roman" pitchFamily="18" charset="0"/>
              <a:cs typeface="Times New Roman" pitchFamily="18" charset="0"/>
            </a:endParaRPr>
          </a:p>
          <a:p>
            <a:pPr marL="609600" lvl="0" indent="-609600" eaLnBrk="1" hangingPunct="1">
              <a:lnSpc>
                <a:spcPct val="90000"/>
              </a:lnSpc>
              <a:buNone/>
            </a:pPr>
            <a:r>
              <a:rPr lang="en" altLang="en-US" sz="2000" dirty="0">
                <a:latin typeface="Times New Roman" pitchFamily="18" charset="0"/>
              </a:rPr>
              <a:t>3. attacks of cyanosis - when feeding, </a:t>
            </a:r>
            <a:r>
              <a:rPr lang="en" altLang="en-US" sz="2000" dirty="0" smtClean="0">
                <a:latin typeface="Times New Roman" pitchFamily="18" charset="0"/>
              </a:rPr>
              <a:t>unfed</a:t>
            </a:r>
            <a:endParaRPr lang="sr-Latn-CS" altLang="en-US" sz="2000" dirty="0">
              <a:latin typeface="Times New Roman" pitchFamily="18" charset="0"/>
            </a:endParaRPr>
          </a:p>
          <a:p>
            <a:pPr marL="609600" lvl="0" indent="-609600" eaLnBrk="1" hangingPunct="1">
              <a:lnSpc>
                <a:spcPct val="90000"/>
              </a:lnSpc>
              <a:buNone/>
            </a:pPr>
            <a:r>
              <a:rPr lang="en" altLang="en-US" sz="2000" dirty="0">
                <a:latin typeface="Times New Roman" pitchFamily="18" charset="0"/>
              </a:rPr>
              <a:t>4. impossibility of inserting the probe to the stomach</a:t>
            </a:r>
            <a:endParaRPr lang="sr-Latn-CS" altLang="en-US" sz="2000" dirty="0">
              <a:latin typeface="Times New Roman" pitchFamily="18" charset="0"/>
            </a:endParaRPr>
          </a:p>
          <a:p>
            <a:pPr marL="609600" lvl="0" indent="-609600" eaLnBrk="1" hangingPunct="1">
              <a:lnSpc>
                <a:spcPct val="90000"/>
              </a:lnSpc>
              <a:buNone/>
            </a:pPr>
            <a:r>
              <a:rPr lang="en" altLang="en-US" sz="2000" dirty="0">
                <a:latin typeface="Times New Roman" pitchFamily="18" charset="0"/>
              </a:rPr>
              <a:t>5. abdomen distended</a:t>
            </a:r>
            <a:endParaRPr lang="sr-Cyrl-CS" altLang="en-US" sz="2000" dirty="0">
              <a:latin typeface="Times New Roman" pitchFamily="18" charset="0"/>
            </a:endParaRPr>
          </a:p>
          <a:p>
            <a:pPr marL="609600" lvl="0" indent="-609600" eaLnBrk="1" hangingPunct="1">
              <a:lnSpc>
                <a:spcPct val="90000"/>
              </a:lnSpc>
              <a:buNone/>
            </a:pPr>
            <a:r>
              <a:rPr lang="en" altLang="en-US" sz="2000" dirty="0">
                <a:latin typeface="Times New Roman" pitchFamily="18" charset="0"/>
              </a:rPr>
              <a:t>   </a:t>
            </a:r>
            <a:r>
              <a:rPr lang="en" altLang="en-US" sz="2000" dirty="0" smtClean="0">
                <a:latin typeface="Times New Roman" pitchFamily="18" charset="0"/>
              </a:rPr>
              <a:t>(EA </a:t>
            </a:r>
            <a:r>
              <a:rPr lang="en" altLang="en-US" sz="2000" dirty="0">
                <a:latin typeface="Times New Roman" pitchFamily="18" charset="0"/>
              </a:rPr>
              <a:t>without fistula </a:t>
            </a:r>
            <a:r>
              <a:rPr lang="en" altLang="en-US" sz="2000" dirty="0">
                <a:latin typeface="Times New Roman" pitchFamily="18" charset="0"/>
                <a:sym typeface="Symbol" pitchFamily="18" charset="2"/>
              </a:rPr>
              <a:t> belly </a:t>
            </a:r>
            <a:r>
              <a:rPr lang="en" altLang="en-US" sz="2000" dirty="0">
                <a:latin typeface="Times New Roman" pitchFamily="18" charset="0"/>
              </a:rPr>
              <a:t>pulled in like a ball!)</a:t>
            </a:r>
            <a:endParaRPr lang="sr-Latn-CS" altLang="en-US" sz="2000" dirty="0">
              <a:latin typeface="Times New Roman" pitchFamily="18" charset="0"/>
            </a:endParaRPr>
          </a:p>
          <a:p>
            <a:pPr marL="609600" lvl="0" indent="-609600" eaLnBrk="1" hangingPunct="1">
              <a:lnSpc>
                <a:spcPct val="90000"/>
              </a:lnSpc>
              <a:buNone/>
            </a:pPr>
            <a:r>
              <a:rPr lang="en" altLang="en-US" sz="2000" dirty="0">
                <a:latin typeface="Times New Roman" pitchFamily="18" charset="0"/>
              </a:rPr>
              <a:t>6. X- ray diagnostics</a:t>
            </a:r>
            <a:endParaRPr lang="sr-Latn-CS" altLang="en-US" sz="2000" dirty="0">
              <a:latin typeface="Times New Roman" pitchFamily="18" charset="0"/>
              <a:sym typeface="Symbol" pitchFamily="18" charset="2"/>
            </a:endParaRPr>
          </a:p>
          <a:p>
            <a:pPr marL="609600" lvl="0" indent="-609600" eaLnBrk="1" hangingPunct="1">
              <a:lnSpc>
                <a:spcPct val="90000"/>
              </a:lnSpc>
              <a:buNone/>
            </a:pPr>
            <a:r>
              <a:rPr lang="en" altLang="en-US" sz="2000" dirty="0">
                <a:latin typeface="Times New Roman" pitchFamily="18" charset="0"/>
                <a:sym typeface="Symbol" pitchFamily="18" charset="2"/>
              </a:rPr>
              <a:t>    </a:t>
            </a:r>
            <a:r>
              <a:rPr lang="en" altLang="en-US" sz="2000" dirty="0">
                <a:latin typeface="Times New Roman" pitchFamily="18" charset="0"/>
              </a:rPr>
              <a:t>native radiograph of the chest and abdomen</a:t>
            </a:r>
            <a:endParaRPr lang="sr-Cyrl-CS" altLang="en-US" sz="2000" dirty="0">
              <a:latin typeface="Times New Roman" pitchFamily="18" charset="0"/>
            </a:endParaRPr>
          </a:p>
          <a:p>
            <a:pPr marL="609600" lvl="0" indent="-609600" eaLnBrk="1" hangingPunct="1">
              <a:lnSpc>
                <a:spcPct val="90000"/>
              </a:lnSpc>
              <a:buNone/>
            </a:pPr>
            <a:r>
              <a:rPr lang="en" altLang="en-US" sz="2000" dirty="0">
                <a:latin typeface="Times New Roman" pitchFamily="18" charset="0"/>
              </a:rPr>
              <a:t> (» </a:t>
            </a:r>
            <a:r>
              <a:rPr lang="en" altLang="en-US" sz="2000" b="1" dirty="0">
                <a:latin typeface="Times New Roman" pitchFamily="18" charset="0"/>
              </a:rPr>
              <a:t>BABYGRAM </a:t>
            </a:r>
            <a:r>
              <a:rPr lang="en" altLang="en-US" sz="2000" dirty="0">
                <a:latin typeface="Times New Roman" pitchFamily="18" charset="0"/>
              </a:rPr>
              <a:t>«)</a:t>
            </a:r>
            <a:endParaRPr lang="en-AU" altLang="en-US" sz="2000" dirty="0">
              <a:latin typeface="Times New Roman" pitchFamily="18" charset="0"/>
            </a:endParaRPr>
          </a:p>
          <a:p>
            <a:pPr marL="609600" lvl="0" indent="-609600" eaLnBrk="1" hangingPunct="1">
              <a:lnSpc>
                <a:spcPct val="90000"/>
              </a:lnSpc>
              <a:buNone/>
            </a:pPr>
            <a:r>
              <a:rPr lang="en" altLang="en-US" sz="2000" dirty="0">
                <a:latin typeface="Times New Roman" pitchFamily="18" charset="0"/>
              </a:rPr>
              <a:t>- atretic pocket </a:t>
            </a:r>
            <a:r>
              <a:rPr lang="en" altLang="en-US" sz="2000" dirty="0">
                <a:latin typeface="Times New Roman" pitchFamily="18" charset="0"/>
                <a:sym typeface="Symbol" pitchFamily="18" charset="2"/>
              </a:rPr>
              <a:t> </a:t>
            </a:r>
            <a:r>
              <a:rPr lang="en" altLang="en-US" sz="2000" dirty="0">
                <a:latin typeface="Times New Roman" pitchFamily="18" charset="0"/>
              </a:rPr>
              <a:t>probe, contrast</a:t>
            </a:r>
            <a:endParaRPr lang="en-AU" altLang="en-US" sz="2000" dirty="0">
              <a:latin typeface="Times New Roman" pitchFamily="18" charset="0"/>
            </a:endParaRPr>
          </a:p>
          <a:p>
            <a:pPr marL="609600" lvl="0" indent="-609600" eaLnBrk="1" hangingPunct="1">
              <a:lnSpc>
                <a:spcPct val="90000"/>
              </a:lnSpc>
              <a:buNone/>
            </a:pPr>
            <a:r>
              <a:rPr lang="en" altLang="en-US" sz="2000" dirty="0">
                <a:latin typeface="Times New Roman" pitchFamily="18" charset="0"/>
              </a:rPr>
              <a:t>- lung fields: </a:t>
            </a:r>
            <a:r>
              <a:rPr lang="en" altLang="en-US" sz="2000" u="sng" dirty="0">
                <a:latin typeface="Times New Roman" pitchFamily="18" charset="0"/>
              </a:rPr>
              <a:t>aspiration pneumonia</a:t>
            </a:r>
            <a:r>
              <a:rPr lang="en" altLang="en-US" sz="2000" dirty="0">
                <a:latin typeface="Times New Roman" pitchFamily="18" charset="0"/>
              </a:rPr>
              <a:t> </a:t>
            </a:r>
            <a:endParaRPr lang="en-AU" altLang="en-US" sz="2000" dirty="0">
              <a:latin typeface="Times New Roman" pitchFamily="18" charset="0"/>
            </a:endParaRPr>
          </a:p>
          <a:p>
            <a:pPr marL="2209800" lvl="4" indent="-381000" eaLnBrk="1" hangingPunct="1">
              <a:lnSpc>
                <a:spcPct val="90000"/>
              </a:lnSpc>
              <a:buNone/>
            </a:pPr>
            <a:r>
              <a:rPr lang="en" altLang="en-US" sz="1400" dirty="0">
                <a:latin typeface="Times New Roman" pitchFamily="18" charset="0"/>
              </a:rPr>
              <a:t>- </a:t>
            </a:r>
            <a:r>
              <a:rPr lang="en" altLang="en-US" dirty="0">
                <a:latin typeface="Times New Roman" pitchFamily="18" charset="0"/>
              </a:rPr>
              <a:t>condensation zones</a:t>
            </a:r>
            <a:endParaRPr lang="en-AU" altLang="en-US" dirty="0">
              <a:latin typeface="Times New Roman" pitchFamily="18" charset="0"/>
            </a:endParaRPr>
          </a:p>
          <a:p>
            <a:pPr marL="2209800" lvl="4" indent="-381000" eaLnBrk="1" hangingPunct="1">
              <a:lnSpc>
                <a:spcPct val="90000"/>
              </a:lnSpc>
              <a:buNone/>
            </a:pPr>
            <a:r>
              <a:rPr lang="en" altLang="en-US" dirty="0">
                <a:latin typeface="Times New Roman" pitchFamily="18" charset="0"/>
              </a:rPr>
              <a:t>- atelectasis or</a:t>
            </a:r>
            <a:endParaRPr lang="en-AU" altLang="en-US" dirty="0">
              <a:latin typeface="Times New Roman" pitchFamily="18" charset="0"/>
            </a:endParaRPr>
          </a:p>
          <a:p>
            <a:pPr marL="2209800" lvl="4" indent="-381000" eaLnBrk="1" hangingPunct="1">
              <a:lnSpc>
                <a:spcPct val="90000"/>
              </a:lnSpc>
              <a:buNone/>
            </a:pPr>
            <a:r>
              <a:rPr lang="en" altLang="en-US" dirty="0">
                <a:latin typeface="Times New Roman" pitchFamily="18" charset="0"/>
              </a:rPr>
              <a:t>- emphysema</a:t>
            </a:r>
            <a:endParaRPr lang="en-AU" altLang="en-US" dirty="0">
              <a:latin typeface="Times New Roman" pitchFamily="18" charset="0"/>
            </a:endParaRPr>
          </a:p>
          <a:p>
            <a:pPr marL="609600" lvl="0" indent="-609600" eaLnBrk="1" hangingPunct="1">
              <a:lnSpc>
                <a:spcPct val="90000"/>
              </a:lnSpc>
              <a:buNone/>
            </a:pPr>
            <a:r>
              <a:rPr lang="en" altLang="en-US" sz="2000" dirty="0">
                <a:latin typeface="Times New Roman" pitchFamily="18" charset="0"/>
              </a:rPr>
              <a:t>- the presence of air in the stomach and intestines</a:t>
            </a:r>
            <a:endParaRPr lang="en-AU" altLang="en-US" sz="2000" dirty="0">
              <a:latin typeface="Times New Roman" pitchFamily="18" charset="0"/>
            </a:endParaRPr>
          </a:p>
        </p:txBody>
      </p:sp>
      <p:pic>
        <p:nvPicPr>
          <p:cNvPr id="4" name="Picture 4" descr="Slika25 - AE-TEF bebigram"/>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762624" y="1703060"/>
            <a:ext cx="3228976" cy="4605540"/>
          </a:xfrm>
          <a:noFill/>
        </p:spPr>
      </p:pic>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t>Target sign</a:t>
            </a: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585787" y="2058194"/>
            <a:ext cx="3781425" cy="3609975"/>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2359970"/>
            <a:ext cx="4038600" cy="3006422"/>
          </a:xfrm>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t>Pseudokidney sign</a:t>
            </a:r>
          </a:p>
        </p:txBody>
      </p:sp>
      <p:pic>
        <p:nvPicPr>
          <p:cNvPr id="4"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304800" y="2743200"/>
            <a:ext cx="4323261" cy="2101585"/>
          </a:xfrm>
        </p:spPr>
      </p:pic>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2133600"/>
            <a:ext cx="3228975"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dirty="0"/>
              <a:t>Native X-ray of the abdomen</a:t>
            </a:r>
          </a:p>
        </p:txBody>
      </p:sp>
      <p:sp>
        <p:nvSpPr>
          <p:cNvPr id="64515" name="Content Placeholder 2"/>
          <p:cNvSpPr>
            <a:spLocks noGrp="1"/>
          </p:cNvSpPr>
          <p:nvPr>
            <p:ph idx="1"/>
          </p:nvPr>
        </p:nvSpPr>
        <p:spPr>
          <a:prstGeom prst="rect">
            <a:avLst/>
          </a:prstGeom>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en" sz="2400" b="0" i="0" u="none" strike="noStrike" kern="0" cap="none" spc="0" normalizeH="0" baseline="0" noProof="0" dirty="0" smtClean="0">
                <a:ln>
                  <a:noFill/>
                </a:ln>
                <a:solidFill>
                  <a:schemeClr val="tx1"/>
                </a:solidFill>
                <a:effectLst/>
                <a:uLnTx/>
                <a:uFillTx/>
                <a:latin typeface="+mn-lt"/>
                <a:ea typeface="+mn-ea"/>
                <a:cs typeface="+mn-cs"/>
              </a:rPr>
              <a:t>Unnecessary in this case because the diagnosis has been </a:t>
            </a:r>
            <a:r>
              <a:rPr kumimoji="0" lang="en" sz="2400" b="0" i="0" u="none" strike="noStrike" kern="0" cap="none" spc="0" normalizeH="0" baseline="0" noProof="0" dirty="0" smtClean="0">
                <a:ln>
                  <a:noFill/>
                </a:ln>
                <a:solidFill>
                  <a:schemeClr val="tx1"/>
                </a:solidFill>
                <a:effectLst/>
                <a:uLnTx/>
                <a:uFillTx/>
                <a:latin typeface="+mn-lt"/>
                <a:ea typeface="+mn-ea"/>
                <a:cs typeface="+mn-cs"/>
              </a:rPr>
              <a:t>established</a:t>
            </a:r>
            <a:r>
              <a:rPr kumimoji="0" lang="sr-Latn-RS" sz="2400" b="0" i="0" u="none" strike="noStrike" kern="0" cap="none" spc="0" normalizeH="0" baseline="0" noProof="0" dirty="0" smtClean="0">
                <a:ln>
                  <a:noFill/>
                </a:ln>
                <a:solidFill>
                  <a:schemeClr val="tx1"/>
                </a:solidFill>
                <a:effectLst/>
                <a:uLnTx/>
                <a:uFillTx/>
                <a:latin typeface="+mn-lt"/>
                <a:ea typeface="+mn-ea"/>
                <a:cs typeface="+mn-cs"/>
              </a:rPr>
              <a:t> by</a:t>
            </a:r>
            <a:r>
              <a:rPr kumimoji="0" lang="en" sz="2400" b="0" i="0" u="none" strike="noStrike" kern="0" cap="none" spc="0" normalizeH="0" baseline="0" noProof="0" dirty="0" smtClean="0">
                <a:ln>
                  <a:noFill/>
                </a:ln>
                <a:solidFill>
                  <a:schemeClr val="tx1"/>
                </a:solidFill>
                <a:effectLst/>
                <a:uLnTx/>
                <a:uFillTx/>
                <a:latin typeface="+mn-lt"/>
                <a:ea typeface="+mn-ea"/>
                <a:cs typeface="+mn-cs"/>
              </a:rPr>
              <a:t> </a:t>
            </a:r>
            <a:r>
              <a:rPr kumimoji="0" lang="en" sz="2400" b="0" i="0" u="none" strike="noStrike" kern="0" cap="none" spc="0" normalizeH="0" baseline="0" noProof="0" dirty="0" smtClean="0">
                <a:ln>
                  <a:noFill/>
                </a:ln>
                <a:solidFill>
                  <a:schemeClr val="tx1"/>
                </a:solidFill>
                <a:effectLst/>
                <a:uLnTx/>
                <a:uFillTx/>
                <a:latin typeface="+mn-lt"/>
                <a:ea typeface="+mn-ea"/>
                <a:cs typeface="+mn-cs"/>
              </a:rPr>
              <a:t>clinical picture, physical </a:t>
            </a:r>
            <a:r>
              <a:rPr kumimoji="0" lang="en" sz="2400" b="0" i="0" u="none" strike="noStrike" kern="0" cap="none" spc="0" normalizeH="0" baseline="0" noProof="0" dirty="0" smtClean="0">
                <a:ln>
                  <a:noFill/>
                </a:ln>
                <a:solidFill>
                  <a:schemeClr val="tx1"/>
                </a:solidFill>
                <a:effectLst/>
                <a:uLnTx/>
                <a:uFillTx/>
                <a:latin typeface="+mn-lt"/>
                <a:ea typeface="+mn-ea"/>
                <a:cs typeface="+mn-cs"/>
              </a:rPr>
              <a:t>examination</a:t>
            </a:r>
            <a:r>
              <a:rPr kumimoji="0" lang="sr-Latn-RS" sz="2400" b="0" i="0" u="none" strike="noStrike" kern="0" cap="none" spc="0" normalizeH="0" noProof="0" dirty="0" smtClean="0">
                <a:ln>
                  <a:noFill/>
                </a:ln>
                <a:solidFill>
                  <a:schemeClr val="tx1"/>
                </a:solidFill>
                <a:effectLst/>
                <a:uLnTx/>
                <a:uFillTx/>
                <a:latin typeface="+mn-lt"/>
                <a:ea typeface="+mn-ea"/>
                <a:cs typeface="+mn-cs"/>
              </a:rPr>
              <a:t> and </a:t>
            </a:r>
            <a:r>
              <a:rPr kumimoji="0" lang="en" sz="2400" b="0" i="0" u="none" strike="noStrike" kern="0" cap="none" spc="0" normalizeH="0" baseline="0" noProof="0" dirty="0" smtClean="0">
                <a:ln>
                  <a:noFill/>
                </a:ln>
                <a:solidFill>
                  <a:schemeClr val="tx1"/>
                </a:solidFill>
                <a:effectLst/>
                <a:uLnTx/>
                <a:uFillTx/>
                <a:latin typeface="+mn-lt"/>
                <a:ea typeface="+mn-ea"/>
                <a:cs typeface="+mn-cs"/>
              </a:rPr>
              <a:t>ultrasound finding</a:t>
            </a:r>
            <a:endParaRPr kumimoji="0" lang="en"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en" sz="2400" b="0" i="0" u="none" strike="noStrike" kern="0" cap="none" spc="0" normalizeH="0" baseline="0" noProof="0" dirty="0" smtClean="0">
                <a:ln>
                  <a:noFill/>
                </a:ln>
                <a:solidFill>
                  <a:schemeClr val="tx1"/>
                </a:solidFill>
                <a:effectLst/>
                <a:uLnTx/>
                <a:uFillTx/>
                <a:latin typeface="+mn-lt"/>
                <a:ea typeface="+mn-ea"/>
                <a:cs typeface="+mn-cs"/>
              </a:rPr>
              <a:t>It needs to be done at:</a:t>
            </a:r>
          </a:p>
          <a:p>
            <a:pPr marL="0" marR="0" lvl="0" indent="0" algn="l" defTabSz="914400" rtl="0" eaLnBrk="0" fontAlgn="base" latinLnBrk="0" hangingPunct="0">
              <a:lnSpc>
                <a:spcPct val="100000"/>
              </a:lnSpc>
              <a:spcBef>
                <a:spcPct val="20000"/>
              </a:spcBef>
              <a:spcAft>
                <a:spcPct val="0"/>
              </a:spcAft>
              <a:buClrTx/>
              <a:buSzTx/>
              <a:buFont typeface="Wingdings" pitchFamily="2" charset="2"/>
              <a:buNone/>
              <a:defRPr/>
            </a:pPr>
            <a:r>
              <a:rPr kumimoji="0" lang="en" sz="2400" b="0" i="0" u="none" strike="noStrike" kern="0" cap="none" spc="0" normalizeH="0" baseline="0" noProof="0" dirty="0" smtClean="0">
                <a:ln>
                  <a:noFill/>
                </a:ln>
                <a:solidFill>
                  <a:schemeClr val="tx1"/>
                </a:solidFill>
                <a:effectLst/>
                <a:uLnTx/>
                <a:uFillTx/>
                <a:latin typeface="+mn-lt"/>
                <a:ea typeface="+mn-ea"/>
                <a:cs typeface="+mn-cs"/>
              </a:rPr>
              <a:t>1. Neglected cases</a:t>
            </a:r>
          </a:p>
          <a:p>
            <a:pPr marL="0" marR="0" lvl="0" indent="0" algn="l" defTabSz="914400" rtl="0" eaLnBrk="0" fontAlgn="base" latinLnBrk="0" hangingPunct="0">
              <a:lnSpc>
                <a:spcPct val="100000"/>
              </a:lnSpc>
              <a:spcBef>
                <a:spcPct val="20000"/>
              </a:spcBef>
              <a:spcAft>
                <a:spcPct val="0"/>
              </a:spcAft>
              <a:buClrTx/>
              <a:buSzTx/>
              <a:buFont typeface="Wingdings" pitchFamily="2" charset="2"/>
              <a:buNone/>
              <a:defRPr/>
            </a:pPr>
            <a:r>
              <a:rPr kumimoji="0" lang="en" sz="2400" b="0" i="0" u="none" strike="noStrike" kern="0" cap="none" spc="0" normalizeH="0" baseline="0" noProof="0" dirty="0">
                <a:ln>
                  <a:noFill/>
                </a:ln>
                <a:solidFill>
                  <a:schemeClr val="tx1"/>
                </a:solidFill>
                <a:effectLst/>
                <a:uLnTx/>
                <a:uFillTx/>
                <a:latin typeface="+mn-lt"/>
                <a:ea typeface="+mn-ea"/>
                <a:cs typeface="+mn-cs"/>
              </a:rPr>
              <a:t> </a:t>
            </a:r>
            <a:r>
              <a:rPr kumimoji="0" lang="en" sz="2400" b="0" i="0" u="none" strike="noStrike" kern="0" cap="none" spc="0" normalizeH="0" baseline="0" noProof="0" dirty="0" smtClean="0">
                <a:ln>
                  <a:noFill/>
                </a:ln>
                <a:solidFill>
                  <a:schemeClr val="tx1"/>
                </a:solidFill>
                <a:effectLst/>
                <a:uLnTx/>
                <a:uFillTx/>
                <a:latin typeface="+mn-lt"/>
                <a:ea typeface="+mn-ea"/>
                <a:cs typeface="+mn-cs"/>
              </a:rPr>
              <a:t>2. Suspicion of bowel perforation</a:t>
            </a:r>
          </a:p>
          <a:p>
            <a:pPr marL="0" marR="0" lvl="0" indent="0" algn="l" defTabSz="914400" rtl="0" eaLnBrk="0" fontAlgn="base" latinLnBrk="0" hangingPunct="0">
              <a:lnSpc>
                <a:spcPct val="100000"/>
              </a:lnSpc>
              <a:spcBef>
                <a:spcPct val="20000"/>
              </a:spcBef>
              <a:spcAft>
                <a:spcPct val="0"/>
              </a:spcAft>
              <a:buClrTx/>
              <a:buSzTx/>
              <a:buFont typeface="Wingdings" pitchFamily="2" charset="2"/>
              <a:buNone/>
              <a:defRPr/>
            </a:pPr>
            <a:endParaRPr kumimoji="0" lang="sr-Latn-RS" sz="2400" b="0" i="0" u="none" strike="noStrike" kern="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 typeface="Wingdings" pitchFamily="2" charset="2"/>
              <a:buNone/>
              <a:defRPr/>
            </a:pPr>
            <a:r>
              <a:rPr kumimoji="0" lang="en" sz="2400" b="0" i="0" u="none" strike="noStrike" kern="0" cap="none" spc="0" normalizeH="0" baseline="0" noProof="0" dirty="0" smtClean="0">
                <a:ln>
                  <a:noFill/>
                </a:ln>
                <a:solidFill>
                  <a:schemeClr val="tx1"/>
                </a:solidFill>
                <a:effectLst/>
                <a:uLnTx/>
                <a:uFillTx/>
                <a:latin typeface="+mn-lt"/>
                <a:ea typeface="+mn-ea"/>
                <a:cs typeface="+mn-cs"/>
              </a:rPr>
              <a:t>Previously</a:t>
            </a:r>
            <a:r>
              <a:rPr kumimoji="0" lang="en" sz="2400" b="0" i="0" u="none" strike="noStrike" kern="0" cap="none" spc="0" normalizeH="0" baseline="0" noProof="0" dirty="0" smtClean="0">
                <a:ln>
                  <a:noFill/>
                </a:ln>
                <a:solidFill>
                  <a:schemeClr val="tx1"/>
                </a:solidFill>
                <a:effectLst/>
                <a:uLnTx/>
                <a:uFillTx/>
                <a:latin typeface="+mn-lt"/>
                <a:ea typeface="+mn-ea"/>
                <a:cs typeface="+mn-cs"/>
              </a:rPr>
              <a:t>, the diagnosis was made by irrigography. Today, this procedure is almost </a:t>
            </a:r>
            <a:r>
              <a:rPr kumimoji="0" lang="sr-Latn-RS" sz="2400" b="0" i="0" u="none" strike="noStrike" kern="0" cap="none" spc="0" normalizeH="0" baseline="0" noProof="0" dirty="0" smtClean="0">
                <a:ln>
                  <a:noFill/>
                </a:ln>
                <a:solidFill>
                  <a:schemeClr val="tx1"/>
                </a:solidFill>
                <a:effectLst/>
                <a:uLnTx/>
                <a:uFillTx/>
                <a:latin typeface="+mn-lt"/>
                <a:ea typeface="+mn-ea"/>
                <a:cs typeface="+mn-cs"/>
              </a:rPr>
              <a:t>abandoned.</a:t>
            </a:r>
            <a:endParaRPr kumimoji="0" lang="en"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en-US" sz="32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p:cNvSpPr>
          <p:nvPr>
            <p:ph type="title"/>
          </p:nvPr>
        </p:nvSpPr>
        <p:spPr>
          <a:xfrm>
            <a:off x="685800" y="4572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eaLnBrk="1" hangingPunct="1"/>
            <a:r>
              <a:rPr lang="en" altLang="en-US" b="1">
                <a:ea typeface="Arial"/>
              </a:rPr>
              <a:t>THERAPY</a:t>
            </a:r>
            <a:r>
              <a:rPr lang="en" altLang="en-US"/>
              <a:t> </a:t>
            </a:r>
            <a:r>
              <a:rPr lang="sl-SI" altLang="en-US"/>
              <a:t/>
            </a:r>
            <a:br>
              <a:rPr lang="sl-SI" altLang="en-US"/>
            </a:br>
            <a:endParaRPr lang="en-GB" altLang="en-US"/>
          </a:p>
        </p:txBody>
      </p:sp>
      <p:sp>
        <p:nvSpPr>
          <p:cNvPr id="65539" name="Rectangle 3"/>
          <p:cNvSpPr>
            <a:spLocks noGrp="1" noChangeArrowheads="1"/>
          </p:cNvSpPr>
          <p:nvPr>
            <p:ph idx="1"/>
          </p:nvPr>
        </p:nvSpPr>
        <p:spPr>
          <a:xfrm>
            <a:off x="0" y="1219200"/>
            <a:ext cx="8915400" cy="5334000"/>
          </a:xfrm>
          <a:prstGeom prst="rect">
            <a:avLst/>
          </a:prstGeom>
        </p:spPr>
        <p:txBody>
          <a:bodyPr vert="horz" wrap="square" lIns="91440" tIns="45720" rIns="91440" bIns="45720" numCol="1" anchor="t" anchorCtr="0" compatLnSpc="1">
            <a:prstTxWarp prst="textNoShape">
              <a:avLst/>
            </a:prstTxWarp>
          </a:bodyPr>
          <a:lstStyle/>
          <a:p>
            <a:pPr marL="609600" marR="0" lvl="0" indent="-609600" algn="l" defTabSz="914400" rtl="0" eaLnBrk="1" fontAlgn="base" latinLnBrk="0" hangingPunct="1">
              <a:lnSpc>
                <a:spcPct val="90000"/>
              </a:lnSpc>
              <a:spcBef>
                <a:spcPct val="20000"/>
              </a:spcBef>
              <a:spcAft>
                <a:spcPct val="0"/>
              </a:spcAft>
              <a:buClr>
                <a:schemeClr val="tx1"/>
              </a:buClr>
              <a:buSzTx/>
              <a:buFontTx/>
              <a:buNone/>
              <a:defRPr/>
            </a:pPr>
            <a:r>
              <a:rPr kumimoji="0" lang="en" sz="2000" b="0" i="0" u="none" strike="noStrike" kern="0" cap="none" spc="0" normalizeH="0" baseline="0" noProof="0" dirty="0" smtClean="0">
                <a:ln>
                  <a:noFill/>
                </a:ln>
                <a:solidFill>
                  <a:schemeClr val="tx1"/>
                </a:solidFill>
                <a:effectLst/>
                <a:uLnTx/>
                <a:uFillTx/>
                <a:latin typeface="+mn-lt"/>
                <a:ea typeface="+mn-ea"/>
                <a:cs typeface="+mn-cs"/>
              </a:rPr>
              <a:t>Plan:</a:t>
            </a:r>
          </a:p>
          <a:p>
            <a:pPr marL="609600" marR="0" lvl="0" indent="-609600" algn="l" defTabSz="914400" rtl="0" eaLnBrk="1" fontAlgn="base" latinLnBrk="0" hangingPunct="1">
              <a:lnSpc>
                <a:spcPct val="90000"/>
              </a:lnSpc>
              <a:spcBef>
                <a:spcPct val="20000"/>
              </a:spcBef>
              <a:spcAft>
                <a:spcPct val="0"/>
              </a:spcAft>
              <a:buClr>
                <a:schemeClr val="tx1"/>
              </a:buClr>
              <a:buSzTx/>
              <a:buFontTx/>
              <a:buNone/>
              <a:defRPr/>
            </a:pPr>
            <a:r>
              <a:rPr kumimoji="0" lang="en" sz="2000" b="1" i="0" u="none" strike="noStrike" kern="0" cap="none" spc="0" normalizeH="0" baseline="0" noProof="0" dirty="0">
                <a:ln>
                  <a:noFill/>
                </a:ln>
                <a:solidFill>
                  <a:schemeClr val="tx1"/>
                </a:solidFill>
                <a:effectLst/>
                <a:uLnTx/>
                <a:uFillTx/>
                <a:latin typeface="+mn-lt"/>
                <a:ea typeface="+mn-ea"/>
                <a:cs typeface="+mn-cs"/>
              </a:rPr>
              <a:t> </a:t>
            </a:r>
            <a:r>
              <a:rPr kumimoji="0" lang="en" sz="2000" b="1" i="0" u="none" strike="noStrike" kern="0" cap="none" spc="0" normalizeH="0" baseline="0" noProof="0" dirty="0" smtClean="0">
                <a:ln>
                  <a:noFill/>
                </a:ln>
                <a:solidFill>
                  <a:schemeClr val="tx1"/>
                </a:solidFill>
                <a:effectLst/>
                <a:uLnTx/>
                <a:uFillTx/>
                <a:latin typeface="+mn-lt"/>
                <a:ea typeface="+mn-ea"/>
                <a:cs typeface="+mn-cs"/>
              </a:rPr>
              <a:t>   </a:t>
            </a:r>
          </a:p>
          <a:p>
            <a:pPr marL="609600" marR="0" lvl="0" indent="-609600" algn="l" defTabSz="914400" rtl="0" eaLnBrk="1" fontAlgn="base" latinLnBrk="0" hangingPunct="1">
              <a:lnSpc>
                <a:spcPct val="90000"/>
              </a:lnSpc>
              <a:spcBef>
                <a:spcPct val="20000"/>
              </a:spcBef>
              <a:spcAft>
                <a:spcPct val="0"/>
              </a:spcAft>
              <a:buClr>
                <a:schemeClr val="tx1"/>
              </a:buClr>
              <a:buSzTx/>
              <a:buFontTx/>
              <a:buNone/>
              <a:defRPr/>
            </a:pPr>
            <a:r>
              <a:rPr kumimoji="0" lang="en" sz="2000" b="1" i="0" u="none" strike="noStrike" kern="0" cap="none" spc="0" normalizeH="0" baseline="0" noProof="0" dirty="0">
                <a:ln>
                  <a:noFill/>
                </a:ln>
                <a:solidFill>
                  <a:schemeClr val="tx1"/>
                </a:solidFill>
                <a:effectLst/>
                <a:uLnTx/>
                <a:uFillTx/>
                <a:latin typeface="+mn-lt"/>
                <a:ea typeface="+mn-ea"/>
                <a:cs typeface="+mn-cs"/>
              </a:rPr>
              <a:t> </a:t>
            </a:r>
            <a:r>
              <a:rPr kumimoji="0" lang="en" sz="2000" b="1" i="0" u="none" strike="noStrike" kern="0" cap="none" spc="0" normalizeH="0" baseline="0" noProof="0" dirty="0" smtClean="0">
                <a:ln>
                  <a:noFill/>
                </a:ln>
                <a:solidFill>
                  <a:schemeClr val="tx1"/>
                </a:solidFill>
                <a:effectLst/>
                <a:uLnTx/>
                <a:uFillTx/>
                <a:latin typeface="+mn-lt"/>
                <a:ea typeface="+mn-ea"/>
                <a:cs typeface="+mn-cs"/>
              </a:rPr>
              <a:t>1.</a:t>
            </a:r>
            <a:r>
              <a:rPr kumimoji="0" lang="en" sz="2000" b="1" i="0" u="none" strike="noStrike" kern="0" cap="none" spc="0" normalizeH="0" baseline="0" noProof="0" dirty="0" smtClean="0">
                <a:ln>
                  <a:noFill/>
                </a:ln>
                <a:solidFill>
                  <a:schemeClr val="tx2"/>
                </a:solidFill>
                <a:effectLst/>
                <a:uLnTx/>
                <a:uFillTx/>
                <a:latin typeface="+mn-lt"/>
                <a:ea typeface="+mn-ea"/>
                <a:cs typeface="+mn-cs"/>
              </a:rPr>
              <a:t> </a:t>
            </a:r>
            <a:r>
              <a:rPr kumimoji="0" lang="en" sz="2000" b="1" i="0" u="none" strike="noStrike" kern="0" cap="none" spc="0" normalizeH="0" baseline="0" noProof="0" dirty="0" smtClean="0">
                <a:ln>
                  <a:noFill/>
                </a:ln>
                <a:solidFill>
                  <a:schemeClr val="tx2"/>
                </a:solidFill>
                <a:effectLst/>
                <a:uLnTx/>
                <a:uFillTx/>
                <a:latin typeface="+mn-lt"/>
                <a:ea typeface="+mn-ea"/>
                <a:cs typeface="Arial"/>
              </a:rPr>
              <a:t>NON-OPERATIVE TREATMENT</a:t>
            </a:r>
            <a:endParaRPr kumimoji="0" lang="en-US" sz="2000" b="1" i="0" u="none" strike="noStrike" kern="0" cap="none" spc="0" normalizeH="0" baseline="0" noProof="0" dirty="0" smtClean="0">
              <a:ln>
                <a:noFill/>
              </a:ln>
              <a:solidFill>
                <a:schemeClr val="tx1"/>
              </a:solidFill>
              <a:effectLst/>
              <a:uLnTx/>
              <a:uFillTx/>
              <a:latin typeface="+mn-lt"/>
              <a:ea typeface="+mn-ea"/>
              <a:cs typeface="Arial"/>
            </a:endParaRPr>
          </a:p>
          <a:p>
            <a:pPr marL="609600" marR="0" lvl="0" indent="-609600" algn="l" defTabSz="914400" rtl="0" eaLnBrk="1" fontAlgn="base" latinLnBrk="0" hangingPunct="1">
              <a:lnSpc>
                <a:spcPct val="90000"/>
              </a:lnSpc>
              <a:spcBef>
                <a:spcPct val="20000"/>
              </a:spcBef>
              <a:spcAft>
                <a:spcPct val="0"/>
              </a:spcAft>
              <a:buClr>
                <a:schemeClr val="tx1"/>
              </a:buClr>
              <a:buSzTx/>
              <a:buFontTx/>
              <a:buNone/>
              <a:defRPr/>
            </a:pPr>
            <a:endParaRPr kumimoji="0" lang="sl-SI" sz="1800" b="0" i="0" u="none" strike="noStrike" kern="0" cap="none" spc="0" normalizeH="0" baseline="0" noProof="0" dirty="0" smtClean="0">
              <a:ln>
                <a:noFill/>
              </a:ln>
              <a:solidFill>
                <a:schemeClr val="tx1"/>
              </a:solidFill>
              <a:effectLst/>
              <a:uLnTx/>
              <a:uFillTx/>
              <a:latin typeface="+mn-lt"/>
              <a:ea typeface="+mn-ea"/>
              <a:cs typeface="+mn-cs"/>
            </a:endParaRPr>
          </a:p>
          <a:p>
            <a:pPr marL="990600" marR="0" lvl="1" indent="-533400" algn="l" defTabSz="914400" rtl="0" eaLnBrk="1" fontAlgn="base" latinLnBrk="0" hangingPunct="1">
              <a:lnSpc>
                <a:spcPct val="90000"/>
              </a:lnSpc>
              <a:spcBef>
                <a:spcPct val="20000"/>
              </a:spcBef>
              <a:spcAft>
                <a:spcPct val="0"/>
              </a:spcAft>
              <a:buClrTx/>
              <a:buSzTx/>
              <a:buFontTx/>
              <a:buNone/>
              <a:defRPr/>
            </a:pPr>
            <a:r>
              <a:rPr kumimoji="0" lang="sr-Latn-RS" sz="2000" b="0" i="0" u="none" strike="noStrike" kern="0" cap="none" spc="0" normalizeH="0" baseline="0" noProof="0" dirty="0" smtClean="0">
                <a:ln>
                  <a:noFill/>
                </a:ln>
                <a:solidFill>
                  <a:schemeClr val="tx1"/>
                </a:solidFill>
                <a:effectLst/>
                <a:uLnTx/>
                <a:uFillTx/>
                <a:latin typeface="+mn-lt"/>
              </a:rPr>
              <a:t>Hy</a:t>
            </a:r>
            <a:r>
              <a:rPr kumimoji="0" lang="en" sz="2000" b="0" i="0" u="none" strike="noStrike" kern="0" cap="none" spc="0" normalizeH="0" baseline="0" noProof="0" dirty="0" smtClean="0">
                <a:ln>
                  <a:noFill/>
                </a:ln>
                <a:solidFill>
                  <a:schemeClr val="tx1"/>
                </a:solidFill>
                <a:effectLst/>
                <a:uLnTx/>
                <a:uFillTx/>
                <a:latin typeface="+mn-lt"/>
              </a:rPr>
              <a:t>drostatic </a:t>
            </a:r>
            <a:r>
              <a:rPr kumimoji="0" lang="en" sz="2000" b="0" i="0" u="none" strike="noStrike" kern="0" cap="none" spc="0" normalizeH="0" baseline="0" noProof="0" dirty="0" smtClean="0">
                <a:ln>
                  <a:noFill/>
                </a:ln>
                <a:solidFill>
                  <a:schemeClr val="tx1"/>
                </a:solidFill>
                <a:effectLst/>
                <a:uLnTx/>
                <a:uFillTx/>
                <a:latin typeface="+mn-lt"/>
              </a:rPr>
              <a:t>reduction under ultrasound </a:t>
            </a:r>
            <a:r>
              <a:rPr kumimoji="0" lang="en" sz="2000" b="0" i="0" u="none" strike="noStrike" kern="0" cap="none" spc="0" normalizeH="0" baseline="0" noProof="0" dirty="0" smtClean="0">
                <a:ln>
                  <a:noFill/>
                </a:ln>
                <a:solidFill>
                  <a:schemeClr val="tx1"/>
                </a:solidFill>
                <a:effectLst/>
                <a:uLnTx/>
                <a:uFillTx/>
                <a:latin typeface="+mn-lt"/>
              </a:rPr>
              <a:t>control</a:t>
            </a:r>
            <a:r>
              <a:rPr kumimoji="0" lang="sr-Latn-RS" sz="2000" b="0" i="0" u="none" strike="noStrike" kern="0" cap="none" spc="0" normalizeH="0" baseline="0" noProof="0" dirty="0" smtClean="0">
                <a:ln>
                  <a:noFill/>
                </a:ln>
                <a:solidFill>
                  <a:schemeClr val="tx1"/>
                </a:solidFill>
                <a:effectLst/>
                <a:uLnTx/>
                <a:uFillTx/>
                <a:latin typeface="+mn-lt"/>
              </a:rPr>
              <a:t>.</a:t>
            </a:r>
            <a:endParaRPr kumimoji="0" lang="en" sz="2000" b="0" i="0" u="none" strike="noStrike" kern="0" cap="none" spc="0" normalizeH="0" baseline="0" noProof="0" dirty="0" smtClean="0">
              <a:ln>
                <a:noFill/>
              </a:ln>
              <a:solidFill>
                <a:schemeClr val="tx1"/>
              </a:solidFill>
              <a:effectLst/>
              <a:uLnTx/>
              <a:uFillTx/>
              <a:latin typeface="+mn-lt"/>
            </a:endParaRPr>
          </a:p>
          <a:p>
            <a:pPr marL="990600" marR="0" lvl="1" indent="-533400" algn="l" defTabSz="914400" rtl="0" eaLnBrk="1" fontAlgn="base" latinLnBrk="0" hangingPunct="1">
              <a:lnSpc>
                <a:spcPct val="90000"/>
              </a:lnSpc>
              <a:spcBef>
                <a:spcPct val="20000"/>
              </a:spcBef>
              <a:spcAft>
                <a:spcPct val="0"/>
              </a:spcAft>
              <a:buClrTx/>
              <a:buSzTx/>
              <a:buFontTx/>
              <a:buNone/>
              <a:defRPr/>
            </a:pPr>
            <a:r>
              <a:rPr kumimoji="0" lang="en" sz="2000" b="0" i="0" u="none" strike="noStrike" kern="0" cap="none" spc="0" normalizeH="0" baseline="0" noProof="0" dirty="0">
                <a:ln>
                  <a:noFill/>
                </a:ln>
                <a:solidFill>
                  <a:schemeClr val="tx1"/>
                </a:solidFill>
                <a:effectLst/>
                <a:uLnTx/>
                <a:uFillTx/>
                <a:latin typeface="+mn-lt"/>
              </a:rPr>
              <a:t> </a:t>
            </a:r>
            <a:endParaRPr kumimoji="0" lang="sr-Latn-RS" sz="2000" b="0" i="0" u="none" strike="noStrike" kern="0" cap="none" spc="0" normalizeH="0" baseline="0" noProof="0" dirty="0" smtClean="0">
              <a:ln>
                <a:noFill/>
              </a:ln>
              <a:solidFill>
                <a:schemeClr val="tx1"/>
              </a:solidFill>
              <a:effectLst/>
              <a:uLnTx/>
              <a:uFillTx/>
              <a:latin typeface="+mn-lt"/>
            </a:endParaRPr>
          </a:p>
          <a:p>
            <a:pPr marL="990600" marR="0" lvl="1" indent="-533400" algn="l" defTabSz="914400" rtl="0" eaLnBrk="1" fontAlgn="base" latinLnBrk="0" hangingPunct="1">
              <a:lnSpc>
                <a:spcPct val="90000"/>
              </a:lnSpc>
              <a:spcBef>
                <a:spcPct val="20000"/>
              </a:spcBef>
              <a:spcAft>
                <a:spcPct val="0"/>
              </a:spcAft>
              <a:buClrTx/>
              <a:buSzTx/>
              <a:buFontTx/>
              <a:buNone/>
              <a:defRPr/>
            </a:pPr>
            <a:r>
              <a:rPr kumimoji="0" lang="en" sz="2000" b="0" i="0" u="none" strike="noStrike" kern="0" cap="none" spc="0" normalizeH="0" baseline="0" noProof="0" dirty="0" smtClean="0">
                <a:ln>
                  <a:noFill/>
                </a:ln>
                <a:solidFill>
                  <a:schemeClr val="tx1"/>
                </a:solidFill>
                <a:effectLst/>
                <a:uLnTx/>
                <a:uFillTx/>
                <a:latin typeface="+mn-lt"/>
              </a:rPr>
              <a:t>Contraindications </a:t>
            </a:r>
            <a:r>
              <a:rPr kumimoji="0" lang="en" sz="2000" b="0" i="0" u="none" strike="noStrike" kern="0" cap="none" spc="0" normalizeH="0" baseline="0" noProof="0" dirty="0" smtClean="0">
                <a:ln>
                  <a:noFill/>
                </a:ln>
                <a:solidFill>
                  <a:schemeClr val="tx1"/>
                </a:solidFill>
                <a:effectLst/>
                <a:uLnTx/>
                <a:uFillTx/>
                <a:latin typeface="+mn-lt"/>
              </a:rPr>
              <a:t>for this treatment are:</a:t>
            </a:r>
          </a:p>
          <a:p>
            <a:pPr marL="742950" marR="0" lvl="1" indent="-285750" algn="l" defTabSz="914400" rtl="0" eaLnBrk="1" fontAlgn="base" latinLnBrk="0" hangingPunct="1">
              <a:lnSpc>
                <a:spcPct val="90000"/>
              </a:lnSpc>
              <a:spcBef>
                <a:spcPct val="20000"/>
              </a:spcBef>
              <a:spcAft>
                <a:spcPct val="0"/>
              </a:spcAft>
              <a:buClrTx/>
              <a:buSzTx/>
              <a:buFont typeface="Wingdings" pitchFamily="2" charset="2"/>
              <a:buChar char="§"/>
              <a:defRPr/>
            </a:pPr>
            <a:r>
              <a:rPr kumimoji="0" lang="en" sz="1800" b="1" i="1" u="none" strike="noStrike" kern="0" cap="none" spc="0" normalizeH="0" baseline="0" noProof="0" dirty="0" smtClean="0">
                <a:ln>
                  <a:noFill/>
                </a:ln>
                <a:solidFill>
                  <a:schemeClr val="tx1"/>
                </a:solidFill>
                <a:effectLst/>
                <a:uLnTx/>
                <a:uFillTx/>
                <a:latin typeface="+mn-lt"/>
                <a:cs typeface="Arial"/>
              </a:rPr>
              <a:t>absolute</a:t>
            </a:r>
            <a:endParaRPr kumimoji="0" lang="sl-SI" sz="1800" b="1" i="1" u="none" strike="noStrike" kern="0" cap="none" spc="0" normalizeH="0" baseline="0" noProof="0" dirty="0">
              <a:ln>
                <a:noFill/>
              </a:ln>
              <a:solidFill>
                <a:schemeClr val="tx1"/>
              </a:solidFill>
              <a:effectLst/>
              <a:uLnTx/>
              <a:uFillTx/>
              <a:latin typeface="+mn-lt"/>
            </a:endParaRPr>
          </a:p>
          <a:p>
            <a:pPr marL="1143000" marR="0" lvl="2" indent="-228600" algn="l" defTabSz="914400" rtl="0" eaLnBrk="1" fontAlgn="base" latinLnBrk="0" hangingPunct="1">
              <a:lnSpc>
                <a:spcPct val="90000"/>
              </a:lnSpc>
              <a:spcBef>
                <a:spcPct val="20000"/>
              </a:spcBef>
              <a:spcAft>
                <a:spcPct val="0"/>
              </a:spcAft>
              <a:buClrTx/>
              <a:buSzTx/>
              <a:buFont typeface="Wingdings" pitchFamily="2" charset="2"/>
              <a:buChar char="v"/>
              <a:defRPr/>
            </a:pPr>
            <a:r>
              <a:rPr kumimoji="0" lang="en" sz="1800" b="0" i="0" u="none" strike="noStrike" kern="0" cap="none" spc="0" normalizeH="0" baseline="0" noProof="0" dirty="0">
                <a:ln>
                  <a:noFill/>
                </a:ln>
                <a:solidFill>
                  <a:schemeClr val="tx1"/>
                </a:solidFill>
                <a:effectLst/>
                <a:uLnTx/>
                <a:uFillTx/>
                <a:latin typeface="+mn-lt"/>
                <a:cs typeface="Arial"/>
              </a:rPr>
              <a:t>clinical signs of peritonitis</a:t>
            </a:r>
            <a:endParaRPr kumimoji="0" lang="sl-SI" sz="1800" b="0" i="0" u="none" strike="noStrike" kern="0" cap="none" spc="0" normalizeH="0" baseline="0" noProof="0" dirty="0">
              <a:ln>
                <a:noFill/>
              </a:ln>
              <a:solidFill>
                <a:schemeClr val="tx1"/>
              </a:solidFill>
              <a:effectLst/>
              <a:uLnTx/>
              <a:uFillTx/>
              <a:latin typeface="+mn-lt"/>
            </a:endParaRPr>
          </a:p>
          <a:p>
            <a:pPr marL="1143000" marR="0" lvl="2" indent="-228600" algn="l" defTabSz="914400" rtl="0" eaLnBrk="1" fontAlgn="base" latinLnBrk="0" hangingPunct="1">
              <a:lnSpc>
                <a:spcPct val="90000"/>
              </a:lnSpc>
              <a:spcBef>
                <a:spcPct val="20000"/>
              </a:spcBef>
              <a:spcAft>
                <a:spcPct val="0"/>
              </a:spcAft>
              <a:buClrTx/>
              <a:buSzTx/>
              <a:buFont typeface="Wingdings" pitchFamily="2" charset="2"/>
              <a:buChar char="v"/>
              <a:defRPr/>
            </a:pPr>
            <a:r>
              <a:rPr kumimoji="0" lang="en" sz="1800" b="0" i="0" u="none" strike="noStrike" kern="0" cap="none" spc="0" normalizeH="0" baseline="0" noProof="0" dirty="0">
                <a:ln>
                  <a:noFill/>
                </a:ln>
                <a:solidFill>
                  <a:schemeClr val="tx1"/>
                </a:solidFill>
                <a:effectLst/>
                <a:uLnTx/>
                <a:uFillTx/>
                <a:latin typeface="+mn-lt"/>
                <a:cs typeface="Times New Roman" pitchFamily="18" charset="0"/>
              </a:rPr>
              <a:t>Pneumoperitoneum</a:t>
            </a:r>
            <a:endParaRPr kumimoji="0" lang="en-US" sz="1800" b="0" i="0" u="none" strike="noStrike" kern="0" cap="none" spc="0" normalizeH="0" baseline="0" noProof="0" dirty="0">
              <a:ln>
                <a:noFill/>
              </a:ln>
              <a:solidFill>
                <a:schemeClr val="tx1"/>
              </a:solidFill>
              <a:effectLst/>
              <a:uLnTx/>
              <a:uFillTx/>
              <a:latin typeface="+mn-lt"/>
              <a:cs typeface="Times New Roman" pitchFamily="18" charset="0"/>
            </a:endParaRPr>
          </a:p>
          <a:p>
            <a:pPr marL="1143000" marR="0" lvl="2" indent="-228600" algn="l" defTabSz="914400" rtl="0" eaLnBrk="1" fontAlgn="base" latinLnBrk="0" hangingPunct="1">
              <a:lnSpc>
                <a:spcPct val="90000"/>
              </a:lnSpc>
              <a:spcBef>
                <a:spcPct val="20000"/>
              </a:spcBef>
              <a:spcAft>
                <a:spcPct val="0"/>
              </a:spcAft>
              <a:buClrTx/>
              <a:buSzTx/>
              <a:buFont typeface="Wingdings" pitchFamily="2" charset="2"/>
              <a:buChar char="v"/>
              <a:defRPr/>
            </a:pPr>
            <a:r>
              <a:rPr kumimoji="0" lang="en" sz="1800" b="0" i="0" u="none" strike="noStrike" kern="0" cap="none" spc="0" normalizeH="0" baseline="0" noProof="0" dirty="0">
                <a:ln>
                  <a:noFill/>
                </a:ln>
                <a:solidFill>
                  <a:schemeClr val="tx1"/>
                </a:solidFill>
                <a:effectLst/>
                <a:uLnTx/>
                <a:uFillTx/>
                <a:latin typeface="+mn-lt"/>
                <a:cs typeface="Times New Roman" pitchFamily="18" charset="0"/>
              </a:rPr>
              <a:t>Hemodynamic </a:t>
            </a:r>
            <a:r>
              <a:rPr kumimoji="0" lang="en" sz="1800" b="0" i="0" u="none" strike="noStrike" kern="0" cap="none" spc="0" normalizeH="0" baseline="0" noProof="0" dirty="0" smtClean="0">
                <a:ln>
                  <a:noFill/>
                </a:ln>
                <a:solidFill>
                  <a:schemeClr val="tx1"/>
                </a:solidFill>
                <a:effectLst/>
                <a:uLnTx/>
                <a:uFillTx/>
                <a:latin typeface="+mn-lt"/>
                <a:cs typeface="Times New Roman" pitchFamily="18" charset="0"/>
              </a:rPr>
              <a:t>instability</a:t>
            </a:r>
            <a:endParaRPr kumimoji="0" lang="sl-SI" sz="18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1" fontAlgn="base" latinLnBrk="0" hangingPunct="1">
              <a:lnSpc>
                <a:spcPct val="90000"/>
              </a:lnSpc>
              <a:spcBef>
                <a:spcPct val="20000"/>
              </a:spcBef>
              <a:spcAft>
                <a:spcPct val="0"/>
              </a:spcAft>
              <a:buClrTx/>
              <a:buSzTx/>
              <a:buFont typeface="Wingdings" pitchFamily="2" charset="2"/>
              <a:buChar char="§"/>
              <a:defRPr/>
            </a:pPr>
            <a:r>
              <a:rPr kumimoji="0" lang="en" sz="1800" b="0" i="0" u="none" strike="noStrike" kern="0" cap="none" spc="0" normalizeH="0" baseline="0" noProof="0" dirty="0">
                <a:ln>
                  <a:noFill/>
                </a:ln>
                <a:solidFill>
                  <a:schemeClr val="tx1"/>
                </a:solidFill>
                <a:effectLst/>
                <a:uLnTx/>
                <a:uFillTx/>
                <a:latin typeface="+mn-lt"/>
              </a:rPr>
              <a:t> </a:t>
            </a:r>
            <a:r>
              <a:rPr kumimoji="0" lang="en" sz="1800" b="1" i="1" u="none" strike="noStrike" kern="0" cap="none" spc="0" normalizeH="0" baseline="0" noProof="0" dirty="0">
                <a:ln>
                  <a:noFill/>
                </a:ln>
                <a:solidFill>
                  <a:schemeClr val="tx1"/>
                </a:solidFill>
                <a:effectLst/>
                <a:uLnTx/>
                <a:uFillTx/>
                <a:latin typeface="+mn-lt"/>
              </a:rPr>
              <a:t>relative</a:t>
            </a:r>
            <a:r>
              <a:rPr kumimoji="0" lang="en" sz="1800" b="0" i="1" u="none" strike="noStrike" kern="0" cap="none" spc="0" normalizeH="0" baseline="0" noProof="0" dirty="0">
                <a:ln>
                  <a:noFill/>
                </a:ln>
                <a:solidFill>
                  <a:schemeClr val="tx1"/>
                </a:solidFill>
                <a:effectLst/>
                <a:uLnTx/>
                <a:uFillTx/>
                <a:latin typeface="+mn-lt"/>
              </a:rPr>
              <a:t> </a:t>
            </a:r>
            <a:r>
              <a:rPr kumimoji="0" lang="en" sz="1800" b="0" i="0" u="none" strike="noStrike" kern="0" cap="none" spc="0" normalizeH="0" baseline="0" noProof="0" dirty="0">
                <a:ln>
                  <a:noFill/>
                </a:ln>
                <a:solidFill>
                  <a:schemeClr val="tx1"/>
                </a:solidFill>
                <a:effectLst/>
                <a:uLnTx/>
                <a:uFillTx/>
                <a:latin typeface="+mn-lt"/>
              </a:rPr>
              <a:t>- </a:t>
            </a:r>
            <a:r>
              <a:rPr kumimoji="0" lang="en" sz="1800" b="0" i="0" u="none" strike="noStrike" kern="0" cap="none" spc="0" normalizeH="0" baseline="0" noProof="0" dirty="0">
                <a:ln>
                  <a:noFill/>
                </a:ln>
                <a:solidFill>
                  <a:schemeClr val="tx1"/>
                </a:solidFill>
                <a:effectLst/>
                <a:uLnTx/>
                <a:uFillTx/>
                <a:latin typeface="+mn-lt"/>
                <a:cs typeface="Times New Roman" pitchFamily="18" charset="0"/>
              </a:rPr>
              <a:t>practically non-existent (regardless of the duration of intussusception)</a:t>
            </a:r>
            <a:r>
              <a:rPr kumimoji="0" lang="en" sz="1800" b="0" i="0" u="none" strike="noStrike" kern="0" cap="none" spc="0" normalizeH="0" baseline="0" noProof="0" dirty="0">
                <a:ln>
                  <a:noFill/>
                </a:ln>
                <a:solidFill>
                  <a:schemeClr val="tx1"/>
                </a:solidFill>
                <a:effectLst/>
                <a:uLnTx/>
                <a:uFillTx/>
                <a:latin typeface="+mn-lt"/>
              </a:rPr>
              <a:t> </a:t>
            </a:r>
            <a:endParaRPr kumimoji="0" lang="sr-Latn-RS" sz="2000" b="0" i="0" u="none" strike="noStrike" kern="0" cap="none" spc="0" normalizeH="0" baseline="0" noProof="0" dirty="0">
              <a:ln>
                <a:noFill/>
              </a:ln>
              <a:solidFill>
                <a:schemeClr val="tx1"/>
              </a:solidFill>
              <a:effectLst/>
              <a:uLnTx/>
              <a:uFillTx/>
              <a:latin typeface="+mn-lt"/>
            </a:endParaRPr>
          </a:p>
          <a:p>
            <a:pPr marL="990600" marR="0" lvl="1" indent="-533400" algn="l" defTabSz="914400" rtl="0" eaLnBrk="1" fontAlgn="base" latinLnBrk="0" hangingPunct="1">
              <a:lnSpc>
                <a:spcPct val="90000"/>
              </a:lnSpc>
              <a:spcBef>
                <a:spcPct val="20000"/>
              </a:spcBef>
              <a:spcAft>
                <a:spcPct val="0"/>
              </a:spcAft>
              <a:buClrTx/>
              <a:buSzTx/>
              <a:buFontTx/>
              <a:buNone/>
              <a:defRPr/>
            </a:pPr>
            <a:endParaRPr lang="sr-Latn-RS" sz="2000" b="1" noProof="0" dirty="0">
              <a:solidFill>
                <a:srgbClr val="FFFF00"/>
              </a:solidFill>
            </a:endParaRPr>
          </a:p>
          <a:p>
            <a:pPr marL="990600" marR="0" lvl="1" indent="-533400" algn="l" defTabSz="914400" rtl="0" eaLnBrk="1" fontAlgn="base" latinLnBrk="0" hangingPunct="1">
              <a:lnSpc>
                <a:spcPct val="90000"/>
              </a:lnSpc>
              <a:spcBef>
                <a:spcPct val="20000"/>
              </a:spcBef>
              <a:spcAft>
                <a:spcPct val="0"/>
              </a:spcAft>
              <a:buClrTx/>
              <a:buSzTx/>
              <a:buFontTx/>
              <a:buNone/>
              <a:defRPr/>
            </a:pPr>
            <a:r>
              <a:rPr kumimoji="0" lang="sr-Latn-RS" sz="2000" b="1" i="0" u="none" strike="noStrike" kern="0" cap="none" spc="0" normalizeH="0" baseline="0" dirty="0" smtClean="0">
                <a:ln>
                  <a:noFill/>
                </a:ln>
                <a:solidFill>
                  <a:srgbClr val="FF0000"/>
                </a:solidFill>
                <a:effectLst/>
                <a:uLnTx/>
                <a:uFillTx/>
                <a:latin typeface="+mn-lt"/>
              </a:rPr>
              <a:t>2.</a:t>
            </a:r>
            <a:r>
              <a:rPr kumimoji="0" lang="en" sz="2000" b="1" i="0" u="none" strike="noStrike" kern="0" cap="none" spc="0" normalizeH="0" baseline="0" noProof="0" dirty="0" smtClean="0">
                <a:ln>
                  <a:noFill/>
                </a:ln>
                <a:solidFill>
                  <a:srgbClr val="FF0000"/>
                </a:solidFill>
                <a:effectLst/>
                <a:uLnTx/>
                <a:uFillTx/>
                <a:latin typeface="+mn-lt"/>
              </a:rPr>
              <a:t> OPERATI</a:t>
            </a:r>
            <a:r>
              <a:rPr lang="sr-Latn-RS" sz="2000" b="1" dirty="0" smtClean="0">
                <a:solidFill>
                  <a:srgbClr val="FF0000"/>
                </a:solidFill>
              </a:rPr>
              <a:t>VE</a:t>
            </a:r>
            <a:r>
              <a:rPr kumimoji="0" lang="en" sz="2000" b="1" i="0" u="none" strike="noStrike" kern="0" cap="none" spc="0" normalizeH="0" baseline="0" noProof="0" dirty="0" smtClean="0">
                <a:ln>
                  <a:noFill/>
                </a:ln>
                <a:solidFill>
                  <a:srgbClr val="FF0000"/>
                </a:solidFill>
                <a:effectLst/>
                <a:uLnTx/>
                <a:uFillTx/>
                <a:latin typeface="+mn-lt"/>
              </a:rPr>
              <a:t> </a:t>
            </a:r>
            <a:r>
              <a:rPr kumimoji="0" lang="en" sz="2000" b="1" i="0" u="none" strike="noStrike" kern="0" cap="none" spc="0" normalizeH="0" baseline="0" noProof="0" dirty="0" smtClean="0">
                <a:ln>
                  <a:noFill/>
                </a:ln>
                <a:solidFill>
                  <a:srgbClr val="FF0000"/>
                </a:solidFill>
                <a:effectLst/>
                <a:uLnTx/>
                <a:uFillTx/>
                <a:latin typeface="+mn-lt"/>
              </a:rPr>
              <a:t>TREATMENT</a:t>
            </a:r>
          </a:p>
          <a:p>
            <a:pPr marL="990600" marR="0" lvl="1" indent="-533400" algn="l" defTabSz="914400" rtl="0" eaLnBrk="1" fontAlgn="base" latinLnBrk="0" hangingPunct="1">
              <a:lnSpc>
                <a:spcPct val="90000"/>
              </a:lnSpc>
              <a:spcBef>
                <a:spcPct val="20000"/>
              </a:spcBef>
              <a:spcAft>
                <a:spcPct val="0"/>
              </a:spcAft>
              <a:buClrTx/>
              <a:buSzTx/>
              <a:buFontTx/>
              <a:buNone/>
              <a:defRPr/>
            </a:pPr>
            <a:r>
              <a:rPr kumimoji="0" lang="en" sz="2000" b="1" i="0" u="none" strike="noStrike" kern="0" cap="none" spc="0" normalizeH="0" baseline="0" noProof="0" dirty="0">
                <a:ln>
                  <a:noFill/>
                </a:ln>
                <a:solidFill>
                  <a:srgbClr val="FF0000"/>
                </a:solidFill>
                <a:effectLst/>
                <a:uLnTx/>
                <a:uFillTx/>
                <a:latin typeface="+mn-lt"/>
              </a:rPr>
              <a:t> </a:t>
            </a:r>
            <a:r>
              <a:rPr kumimoji="0" lang="en" sz="1800" b="0" i="0" u="none" strike="noStrike" kern="0" cap="none" spc="0" normalizeH="0" baseline="0" noProof="0" dirty="0" smtClean="0">
                <a:ln>
                  <a:noFill/>
                </a:ln>
                <a:solidFill>
                  <a:srgbClr val="FF0000"/>
                </a:solidFill>
                <a:effectLst/>
                <a:uLnTx/>
                <a:uFillTx/>
                <a:latin typeface="+mn-lt"/>
              </a:rPr>
              <a:t>If </a:t>
            </a:r>
            <a:r>
              <a:rPr kumimoji="0" lang="en" sz="1800" b="0" i="0" u="none" strike="noStrike" kern="0" cap="none" spc="0" normalizeH="0" baseline="0" noProof="0" dirty="0" smtClean="0">
                <a:ln>
                  <a:noFill/>
                </a:ln>
                <a:solidFill>
                  <a:srgbClr val="FF0000"/>
                </a:solidFill>
                <a:effectLst/>
                <a:uLnTx/>
                <a:uFillTx/>
                <a:latin typeface="+mn-lt"/>
              </a:rPr>
              <a:t>non-operative </a:t>
            </a:r>
            <a:r>
              <a:rPr kumimoji="0" lang="en" sz="1800" b="0" i="0" u="none" strike="noStrike" kern="0" cap="none" spc="0" normalizeH="0" baseline="0" noProof="0" dirty="0" smtClean="0">
                <a:ln>
                  <a:noFill/>
                </a:ln>
                <a:solidFill>
                  <a:srgbClr val="FF0000"/>
                </a:solidFill>
                <a:effectLst/>
                <a:uLnTx/>
                <a:uFillTx/>
                <a:latin typeface="+mn-lt"/>
              </a:rPr>
              <a:t>is not successful</a:t>
            </a:r>
            <a:endParaRPr kumimoji="0" lang="sr-Latn-RS" sz="2000" b="1" i="0" u="none" strike="noStrike" kern="0" cap="none" spc="0" normalizeH="0" baseline="0" noProof="0" dirty="0" smtClean="0">
              <a:ln>
                <a:noFill/>
              </a:ln>
              <a:solidFill>
                <a:srgbClr val="FF0000"/>
              </a:solidFill>
              <a:effectLst/>
              <a:uLnTx/>
              <a:uFillTx/>
              <a:latin typeface="+mn-lt"/>
            </a:endParaRPr>
          </a:p>
          <a:p>
            <a:pPr marL="990600" marR="0" lvl="1" indent="-533400" algn="l" defTabSz="914400" rtl="0" eaLnBrk="1" fontAlgn="base" latinLnBrk="0" hangingPunct="1">
              <a:lnSpc>
                <a:spcPct val="90000"/>
              </a:lnSpc>
              <a:spcBef>
                <a:spcPct val="20000"/>
              </a:spcBef>
              <a:spcAft>
                <a:spcPct val="0"/>
              </a:spcAft>
              <a:buClrTx/>
              <a:buSzTx/>
              <a:buFontTx/>
              <a:buNone/>
              <a:defRPr/>
            </a:pPr>
            <a:r>
              <a:rPr kumimoji="0" lang="en" sz="2000" b="0" i="0" u="none" strike="noStrike" kern="0" cap="none" spc="0" normalizeH="0" baseline="0" noProof="0" dirty="0" smtClean="0">
                <a:ln>
                  <a:noFill/>
                </a:ln>
                <a:solidFill>
                  <a:schemeClr val="tx1"/>
                </a:solidFill>
                <a:effectLst/>
                <a:uLnTx/>
                <a:uFillTx/>
                <a:latin typeface="+mn-lt"/>
              </a:rPr>
              <a:t>   </a:t>
            </a:r>
            <a:endParaRPr kumimoji="0" lang="en-GB" sz="1800" b="0" i="0" u="none" strike="noStrike" kern="0" cap="none" spc="0" normalizeH="0" baseline="0" noProof="0" dirty="0" smtClean="0">
              <a:ln>
                <a:noFill/>
              </a:ln>
              <a:solidFill>
                <a:schemeClr val="tx1"/>
              </a:solidFill>
              <a:effectLst/>
              <a:uLnTx/>
              <a:uFillTx/>
              <a:latin typeface="+mn-lt"/>
            </a:endParaRPr>
          </a:p>
        </p:txBody>
      </p:sp>
    </p:spTree>
  </p:cSld>
  <p:clrMapOvr>
    <a:masterClrMapping/>
  </p:clrMapOvr>
  <p:transition spd="med">
    <p:random/>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p:cNvSpPr>
          <p:nvPr>
            <p:ph type="title"/>
          </p:nvPr>
        </p:nvSpPr>
        <p:spPr>
          <a:xfrm>
            <a:off x="685800" y="457200"/>
            <a:ext cx="7772400" cy="8382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eaLnBrk="1" hangingPunct="1"/>
            <a:r>
              <a:rPr lang="en" altLang="en-US" sz="3600" dirty="0">
                <a:ea typeface="Arial"/>
              </a:rPr>
              <a:t>THERAPY</a:t>
            </a:r>
            <a:r>
              <a:rPr lang="en" altLang="en-US" dirty="0"/>
              <a:t> </a:t>
            </a:r>
            <a:r>
              <a:rPr lang="sl-SI" altLang="en-US" dirty="0"/>
              <a:t/>
            </a:r>
            <a:br>
              <a:rPr lang="sl-SI" altLang="en-US" dirty="0"/>
            </a:br>
            <a:endParaRPr lang="en-GB" altLang="en-US" dirty="0"/>
          </a:p>
        </p:txBody>
      </p:sp>
      <p:sp>
        <p:nvSpPr>
          <p:cNvPr id="66563" name="Rectangle 3"/>
          <p:cNvSpPr>
            <a:spLocks noGrp="1"/>
          </p:cNvSpPr>
          <p:nvPr>
            <p:ph idx="1"/>
          </p:nvPr>
        </p:nvSpPr>
        <p:spPr>
          <a:xfrm>
            <a:off x="0" y="1219200"/>
            <a:ext cx="8915400" cy="53340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marL="609600" lvl="0" indent="-609600" eaLnBrk="1" hangingPunct="1">
              <a:lnSpc>
                <a:spcPct val="90000"/>
              </a:lnSpc>
              <a:buClr>
                <a:schemeClr val="tx1"/>
              </a:buClr>
              <a:buNone/>
            </a:pPr>
            <a:endParaRPr lang="sl-SI" altLang="en-US" sz="2000" dirty="0">
              <a:ea typeface="Arial"/>
            </a:endParaRPr>
          </a:p>
          <a:p>
            <a:pPr marL="609600" lvl="0" indent="-609600" eaLnBrk="1" hangingPunct="1">
              <a:lnSpc>
                <a:spcPct val="90000"/>
              </a:lnSpc>
              <a:buClr>
                <a:schemeClr val="tx1"/>
              </a:buClr>
              <a:buNone/>
            </a:pPr>
            <a:r>
              <a:rPr lang="en" altLang="en-US" sz="2000" b="1" dirty="0">
                <a:ea typeface="Arial"/>
              </a:rPr>
              <a:t>HYDROSTATIC REDUCTION UNDER</a:t>
            </a:r>
            <a:r>
              <a:rPr lang="en" altLang="en-US" sz="2000" b="1" dirty="0"/>
              <a:t> </a:t>
            </a:r>
            <a:r>
              <a:rPr lang="sr-Latn-RS" altLang="en-US" sz="2000" b="1" dirty="0" smtClean="0">
                <a:ea typeface="Arial"/>
              </a:rPr>
              <a:t>ULTRASOUND </a:t>
            </a:r>
            <a:r>
              <a:rPr lang="en" altLang="en-US" sz="2000" b="1" dirty="0" smtClean="0">
                <a:ea typeface="Arial"/>
              </a:rPr>
              <a:t>CONTROL</a:t>
            </a:r>
            <a:endParaRPr lang="sl-SI" altLang="en-US" sz="2000" b="1" dirty="0"/>
          </a:p>
          <a:p>
            <a:pPr marL="609600" lvl="0" indent="-609600" eaLnBrk="1" hangingPunct="1">
              <a:lnSpc>
                <a:spcPct val="90000"/>
              </a:lnSpc>
              <a:buFont typeface="Wingdings" pitchFamily="2" charset="2"/>
              <a:buNone/>
            </a:pPr>
            <a:r>
              <a:rPr lang="en" altLang="en-US" sz="2800" dirty="0"/>
              <a:t> </a:t>
            </a:r>
            <a:r>
              <a:rPr lang="en" altLang="en-US" sz="2000" dirty="0"/>
              <a:t>Hydrostatic reduction is preceded by correction of electrolyte imbalance </a:t>
            </a:r>
            <a:r>
              <a:rPr lang="en" altLang="en-US" sz="2000" dirty="0" smtClean="0"/>
              <a:t>and </a:t>
            </a:r>
            <a:r>
              <a:rPr lang="en" altLang="en-US" sz="2000" dirty="0"/>
              <a:t>ready </a:t>
            </a:r>
            <a:r>
              <a:rPr lang="sr-Latn-RS" altLang="en-US" sz="2000" dirty="0" smtClean="0"/>
              <a:t>operation </a:t>
            </a:r>
            <a:r>
              <a:rPr lang="en" altLang="en-US" sz="2000" dirty="0" smtClean="0"/>
              <a:t>room </a:t>
            </a:r>
            <a:r>
              <a:rPr lang="en" altLang="en-US" sz="2000" dirty="0"/>
              <a:t>and </a:t>
            </a:r>
            <a:r>
              <a:rPr lang="sr-Latn-RS" altLang="en-US" sz="2000" dirty="0" smtClean="0"/>
              <a:t>surgical </a:t>
            </a:r>
            <a:r>
              <a:rPr lang="en" altLang="en-US" sz="2000" dirty="0" smtClean="0"/>
              <a:t>team.</a:t>
            </a:r>
            <a:endParaRPr lang="sr-Latn-RS" altLang="en-US" sz="2000" dirty="0" smtClean="0"/>
          </a:p>
          <a:p>
            <a:pPr marL="609600" lvl="0" indent="-609600" eaLnBrk="1" hangingPunct="1">
              <a:lnSpc>
                <a:spcPct val="90000"/>
              </a:lnSpc>
              <a:buFont typeface="Wingdings" pitchFamily="2" charset="2"/>
              <a:buNone/>
            </a:pPr>
            <a:endParaRPr lang="sl-SI" altLang="en-US" sz="2000" dirty="0" smtClean="0"/>
          </a:p>
          <a:p>
            <a:pPr marL="609600" lvl="0" indent="-609600" eaLnBrk="1" hangingPunct="1">
              <a:lnSpc>
                <a:spcPct val="90000"/>
              </a:lnSpc>
              <a:buFont typeface="Wingdings" pitchFamily="2" charset="2"/>
              <a:buNone/>
            </a:pPr>
            <a:r>
              <a:rPr lang="sl-SI" altLang="en-US" sz="2000" dirty="0" smtClean="0"/>
              <a:t>Procedure:</a:t>
            </a:r>
            <a:endParaRPr lang="sl-SI" altLang="en-US" sz="2000" dirty="0"/>
          </a:p>
          <a:p>
            <a:pPr lvl="1" eaLnBrk="1" hangingPunct="1">
              <a:lnSpc>
                <a:spcPct val="90000"/>
              </a:lnSpc>
              <a:buFont typeface="Arial" pitchFamily="34" charset="0"/>
              <a:buChar char="•"/>
            </a:pPr>
            <a:r>
              <a:rPr lang="en" altLang="en-US" sz="2000" dirty="0">
                <a:ea typeface="Times New Roman" pitchFamily="18" charset="0"/>
              </a:rPr>
              <a:t>with </a:t>
            </a:r>
            <a:r>
              <a:rPr lang="sr-Latn-RS" altLang="en-US" sz="2000" dirty="0" smtClean="0">
                <a:ea typeface="Times New Roman" pitchFamily="18" charset="0"/>
              </a:rPr>
              <a:t>0,9% NaCl</a:t>
            </a:r>
            <a:r>
              <a:rPr lang="en" altLang="en-US" sz="2000" dirty="0" smtClean="0">
                <a:ea typeface="Times New Roman" pitchFamily="18" charset="0"/>
              </a:rPr>
              <a:t> </a:t>
            </a:r>
            <a:r>
              <a:rPr lang="en" altLang="en-US" sz="2000" dirty="0">
                <a:ea typeface="Times New Roman" pitchFamily="18" charset="0"/>
              </a:rPr>
              <a:t>solution through a rectal catheter - it is monitored </a:t>
            </a:r>
            <a:r>
              <a:rPr lang="en" altLang="en-US" sz="2000" dirty="0" smtClean="0">
                <a:ea typeface="Times New Roman" pitchFamily="18" charset="0"/>
              </a:rPr>
              <a:t>the </a:t>
            </a:r>
            <a:r>
              <a:rPr lang="en" altLang="en-US" sz="2000" dirty="0">
                <a:ea typeface="Times New Roman" pitchFamily="18" charset="0"/>
              </a:rPr>
              <a:t>movement of the fluid to the </a:t>
            </a:r>
            <a:r>
              <a:rPr lang="en" altLang="en-US" sz="2000" dirty="0" smtClean="0">
                <a:ea typeface="Times New Roman" pitchFamily="18" charset="0"/>
              </a:rPr>
              <a:t>obstacle </a:t>
            </a:r>
            <a:r>
              <a:rPr lang="en" altLang="en-US" sz="2000" dirty="0">
                <a:ea typeface="Times New Roman" pitchFamily="18" charset="0"/>
              </a:rPr>
              <a:t>until the moment when the image of </a:t>
            </a:r>
            <a:r>
              <a:rPr lang="sr-Latn-RS" altLang="en-US" sz="2000" dirty="0" smtClean="0">
                <a:ea typeface="Times New Roman" pitchFamily="18" charset="0"/>
              </a:rPr>
              <a:t>intussusception </a:t>
            </a:r>
            <a:r>
              <a:rPr lang="en" altLang="en-US" sz="2000" dirty="0" smtClean="0">
                <a:ea typeface="Times New Roman" pitchFamily="18" charset="0"/>
              </a:rPr>
              <a:t>is lost</a:t>
            </a:r>
            <a:endParaRPr lang="sl-SI" altLang="en-US" sz="2000" dirty="0">
              <a:ea typeface="Times New Roman" pitchFamily="18" charset="0"/>
            </a:endParaRPr>
          </a:p>
          <a:p>
            <a:pPr lvl="1" eaLnBrk="1" hangingPunct="1">
              <a:lnSpc>
                <a:spcPct val="90000"/>
              </a:lnSpc>
              <a:buFont typeface="Arial" pitchFamily="34" charset="0"/>
              <a:buChar char="•"/>
            </a:pPr>
            <a:endParaRPr lang="sr-Latn-RS" altLang="en-US" sz="2000" dirty="0" smtClean="0">
              <a:ea typeface="Times New Roman" pitchFamily="18" charset="0"/>
            </a:endParaRPr>
          </a:p>
          <a:p>
            <a:pPr lvl="1" eaLnBrk="1" hangingPunct="1">
              <a:lnSpc>
                <a:spcPct val="90000"/>
              </a:lnSpc>
              <a:buFont typeface="Arial" pitchFamily="34" charset="0"/>
              <a:buChar char="•"/>
            </a:pPr>
            <a:r>
              <a:rPr lang="sr-Latn-RS" altLang="en-US" sz="2000" dirty="0" smtClean="0">
                <a:ea typeface="Times New Roman" pitchFamily="18" charset="0"/>
              </a:rPr>
              <a:t>Ileocecal </a:t>
            </a:r>
            <a:r>
              <a:rPr lang="en" altLang="en-US" sz="2000" dirty="0" smtClean="0">
                <a:ea typeface="Times New Roman" pitchFamily="18" charset="0"/>
              </a:rPr>
              <a:t>valve </a:t>
            </a:r>
            <a:r>
              <a:rPr lang="en" altLang="en-US" sz="2000" dirty="0">
                <a:ea typeface="Times New Roman" pitchFamily="18" charset="0"/>
              </a:rPr>
              <a:t>can be seen through the fluid-filled colon </a:t>
            </a:r>
            <a:endParaRPr lang="sl-SI" altLang="en-US" sz="2000" dirty="0">
              <a:ea typeface="Times New Roman" pitchFamily="18" charset="0"/>
            </a:endParaRPr>
          </a:p>
          <a:p>
            <a:pPr lvl="1" eaLnBrk="1" hangingPunct="1">
              <a:lnSpc>
                <a:spcPct val="90000"/>
              </a:lnSpc>
              <a:buFont typeface="Arial" pitchFamily="34" charset="0"/>
              <a:buChar char="•"/>
            </a:pPr>
            <a:endParaRPr lang="sr-Latn-RS" altLang="en-US" sz="2000" dirty="0" smtClean="0">
              <a:ea typeface="Times New Roman" pitchFamily="18" charset="0"/>
            </a:endParaRPr>
          </a:p>
          <a:p>
            <a:pPr lvl="1" eaLnBrk="1" hangingPunct="1">
              <a:lnSpc>
                <a:spcPct val="90000"/>
              </a:lnSpc>
              <a:buFont typeface="Arial" pitchFamily="34" charset="0"/>
              <a:buChar char="•"/>
            </a:pPr>
            <a:r>
              <a:rPr lang="en" altLang="en-US" sz="2000" dirty="0" smtClean="0">
                <a:ea typeface="Times New Roman" pitchFamily="18" charset="0"/>
              </a:rPr>
              <a:t>the </a:t>
            </a:r>
            <a:r>
              <a:rPr lang="en" altLang="en-US" sz="2000" dirty="0">
                <a:ea typeface="Times New Roman" pitchFamily="18" charset="0"/>
              </a:rPr>
              <a:t>success of </a:t>
            </a:r>
            <a:r>
              <a:rPr lang="sr-Latn-RS" altLang="en-US" sz="2000" dirty="0" smtClean="0">
                <a:ea typeface="Times New Roman" pitchFamily="18" charset="0"/>
              </a:rPr>
              <a:t>procedure </a:t>
            </a:r>
            <a:r>
              <a:rPr lang="en" altLang="en-US" sz="2000" dirty="0" smtClean="0">
                <a:ea typeface="Times New Roman" pitchFamily="18" charset="0"/>
              </a:rPr>
              <a:t>confirms </a:t>
            </a:r>
            <a:r>
              <a:rPr lang="en" altLang="en-US" sz="2000" dirty="0">
                <a:ea typeface="Times New Roman" pitchFamily="18" charset="0"/>
              </a:rPr>
              <a:t>the absence of intussusception and fluid in the small </a:t>
            </a:r>
            <a:r>
              <a:rPr lang="en" altLang="en-US" sz="2000" dirty="0" smtClean="0">
                <a:ea typeface="Times New Roman" pitchFamily="18" charset="0"/>
              </a:rPr>
              <a:t>intestine</a:t>
            </a:r>
            <a:endParaRPr lang="sl-SI" altLang="en-US" sz="2000" dirty="0"/>
          </a:p>
          <a:p>
            <a:pPr marL="990600" lvl="1" indent="-533400" eaLnBrk="1" hangingPunct="1">
              <a:lnSpc>
                <a:spcPct val="90000"/>
              </a:lnSpc>
              <a:buNone/>
            </a:pPr>
            <a:endParaRPr lang="sl-SI" altLang="en-US" sz="1800" dirty="0"/>
          </a:p>
          <a:p>
            <a:pPr marL="990600" lvl="1" indent="-533400" eaLnBrk="1" hangingPunct="1">
              <a:lnSpc>
                <a:spcPct val="90000"/>
              </a:lnSpc>
              <a:buNone/>
            </a:pPr>
            <a:endParaRPr lang="sl-SI" altLang="en-US" sz="2000" b="1" dirty="0"/>
          </a:p>
          <a:p>
            <a:pPr marL="990600" lvl="1" indent="-533400" eaLnBrk="1" hangingPunct="1">
              <a:lnSpc>
                <a:spcPct val="90000"/>
              </a:lnSpc>
              <a:buNone/>
            </a:pPr>
            <a:r>
              <a:rPr lang="en" altLang="en-US" sz="2000" b="1" dirty="0"/>
              <a:t>    </a:t>
            </a:r>
            <a:endParaRPr lang="en-GB" altLang="en-US" sz="1800" dirty="0"/>
          </a:p>
        </p:txBody>
      </p:sp>
    </p:spTree>
  </p:cSld>
  <p:clrMapOvr>
    <a:masterClrMapping/>
  </p:clrMapOvr>
  <p:transition spd="med">
    <p:rand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Gygabyte\Desktop\Clip.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85800" y="228600"/>
            <a:ext cx="3212926" cy="3268241"/>
          </a:xfrm>
          <a:noFill/>
        </p:spPr>
      </p:pic>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228600"/>
            <a:ext cx="37084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pic>
        <p:nvPicPr>
          <p:cNvPr id="6" name="Picture 4" descr="C:\Users\Gygabyte\Desktop\mmmmm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620" y="3848100"/>
            <a:ext cx="3224106" cy="2590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C:\Users\Gygabyte\Desktop\Clip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7200" y="3848100"/>
            <a:ext cx="3708400" cy="2590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p:cNvSpPr>
          <p:nvPr>
            <p:ph type="title"/>
          </p:nvPr>
        </p:nvSpPr>
        <p:spPr>
          <a:xfrm>
            <a:off x="381000" y="381000"/>
            <a:ext cx="8458200" cy="13716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eaLnBrk="1" hangingPunct="1"/>
            <a:r>
              <a:rPr lang="en" altLang="en-US" sz="3200" b="1" dirty="0">
                <a:ea typeface="Times New Roman" pitchFamily="18" charset="0"/>
              </a:rPr>
              <a:t>ADVANTAGES OF HYDROSTATIC REDUCTION</a:t>
            </a:r>
            <a:r>
              <a:rPr lang="en" altLang="en-US" sz="3200" b="1" dirty="0"/>
              <a:t> </a:t>
            </a:r>
            <a:endParaRPr lang="en-GB" altLang="en-US" sz="3200" b="1" dirty="0"/>
          </a:p>
        </p:txBody>
      </p:sp>
      <p:sp>
        <p:nvSpPr>
          <p:cNvPr id="68611" name="Rectangle 3"/>
          <p:cNvSpPr>
            <a:spLocks noGrp="1"/>
          </p:cNvSpPr>
          <p:nvPr>
            <p:ph idx="1"/>
          </p:nvPr>
        </p:nvSpPr>
        <p:spPr>
          <a:xfrm>
            <a:off x="723900" y="2133600"/>
            <a:ext cx="7810500" cy="39624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eaLnBrk="1" hangingPunct="1"/>
            <a:r>
              <a:rPr lang="en" altLang="en-US" sz="2800" dirty="0">
                <a:ea typeface="Arial"/>
              </a:rPr>
              <a:t>fast, simple and non-invasive</a:t>
            </a:r>
            <a:r>
              <a:rPr lang="en" altLang="en-US" sz="2800" dirty="0"/>
              <a:t> </a:t>
            </a:r>
            <a:endParaRPr lang="sl-SI" altLang="en-US" sz="2800" dirty="0"/>
          </a:p>
          <a:p>
            <a:pPr lvl="0" eaLnBrk="1" hangingPunct="1"/>
            <a:r>
              <a:rPr lang="sr-Latn-RS" altLang="en-US" sz="2800" dirty="0">
                <a:ea typeface="Arial"/>
              </a:rPr>
              <a:t>s</a:t>
            </a:r>
            <a:r>
              <a:rPr lang="en" altLang="en-US" sz="2800" dirty="0" smtClean="0">
                <a:ea typeface="Arial"/>
              </a:rPr>
              <a:t>ucc</a:t>
            </a:r>
            <a:r>
              <a:rPr lang="sr-Latn-RS" altLang="en-US" sz="2800" dirty="0" smtClean="0">
                <a:ea typeface="Arial"/>
              </a:rPr>
              <a:t>essful </a:t>
            </a:r>
            <a:r>
              <a:rPr lang="en" altLang="en-US" sz="2800" dirty="0" smtClean="0">
                <a:ea typeface="Arial"/>
              </a:rPr>
              <a:t>in </a:t>
            </a:r>
            <a:r>
              <a:rPr lang="en" altLang="en-US" sz="2800" dirty="0">
                <a:ea typeface="Arial"/>
              </a:rPr>
              <a:t>70-90% of cases</a:t>
            </a:r>
            <a:r>
              <a:rPr lang="en" altLang="en-US" sz="2800" dirty="0"/>
              <a:t> </a:t>
            </a:r>
            <a:endParaRPr lang="sr-Latn-RS" altLang="en-US" sz="2800" dirty="0"/>
          </a:p>
          <a:p>
            <a:pPr lvl="0" eaLnBrk="1" hangingPunct="1"/>
            <a:r>
              <a:rPr lang="en" altLang="en-US" sz="2800" dirty="0"/>
              <a:t>available</a:t>
            </a:r>
            <a:endParaRPr lang="en-GB" altLang="en-US" sz="2800" dirty="0"/>
          </a:p>
          <a:p>
            <a:pPr lvl="0" eaLnBrk="1" hangingPunct="1"/>
            <a:r>
              <a:rPr lang="en" altLang="en-US" sz="2800" dirty="0"/>
              <a:t>without X-ray radiation </a:t>
            </a:r>
            <a:endParaRPr lang="sl-SI" altLang="en-US" sz="2800" dirty="0"/>
          </a:p>
          <a:p>
            <a:pPr lvl="0" eaLnBrk="1" hangingPunct="1"/>
            <a:r>
              <a:rPr lang="en" altLang="en-US" sz="2800" dirty="0">
                <a:ea typeface="Arial"/>
              </a:rPr>
              <a:t>avoiding surgery and possible operative complications</a:t>
            </a:r>
            <a:r>
              <a:rPr lang="en" altLang="en-US" sz="2800" dirty="0"/>
              <a:t> </a:t>
            </a:r>
            <a:endParaRPr lang="sl-SI" altLang="en-US" sz="2800" dirty="0"/>
          </a:p>
          <a:p>
            <a:pPr lvl="0" eaLnBrk="1" hangingPunct="1"/>
            <a:r>
              <a:rPr lang="en" altLang="en-US" sz="2800" dirty="0"/>
              <a:t>economically justified</a:t>
            </a:r>
            <a:endParaRPr lang="en-GB" altLang="en-US" sz="2800" dirty="0"/>
          </a:p>
        </p:txBody>
      </p:sp>
    </p:spTree>
  </p:cSld>
  <p:clrMapOvr>
    <a:masterClrMapping/>
  </p:clrMapOvr>
  <p:transition spd="med">
    <p:random/>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p:cNvSpPr>
          <p:nvPr>
            <p:ph type="title"/>
          </p:nvPr>
        </p:nvSpPr>
        <p:spPr>
          <a:xfrm>
            <a:off x="685800" y="4572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eaLnBrk="1" hangingPunct="1"/>
            <a:r>
              <a:rPr b="1">
                <a:ea typeface="Arial"/>
              </a:rPr>
              <a:t>CONCLUSION</a:t>
            </a:r>
            <a:r>
              <a:rPr lang="en" altLang="en-US"/>
              <a:t> </a:t>
            </a:r>
            <a:endParaRPr lang="en-GB" altLang="en-US"/>
          </a:p>
        </p:txBody>
      </p:sp>
      <p:sp>
        <p:nvSpPr>
          <p:cNvPr id="69635" name="Rectangle 3"/>
          <p:cNvSpPr>
            <a:spLocks noGrp="1"/>
          </p:cNvSpPr>
          <p:nvPr>
            <p:ph idx="1"/>
          </p:nvPr>
        </p:nvSpPr>
        <p:spPr>
          <a:xfrm>
            <a:off x="457200" y="1981200"/>
            <a:ext cx="8153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eaLnBrk="1" hangingPunct="1"/>
            <a:r>
              <a:rPr lang="en" altLang="en-US" sz="2800" dirty="0"/>
              <a:t>Ultrasound examination is a sensitive </a:t>
            </a:r>
            <a:r>
              <a:rPr lang="en" altLang="en-US" sz="2800" dirty="0" smtClean="0"/>
              <a:t>method </a:t>
            </a:r>
            <a:r>
              <a:rPr lang="en" altLang="en-US" sz="2800" dirty="0"/>
              <a:t>for the diagnosis of intestinal intussusception in </a:t>
            </a:r>
            <a:r>
              <a:rPr lang="en" altLang="en-US" sz="2800" dirty="0" smtClean="0"/>
              <a:t>children</a:t>
            </a:r>
            <a:endParaRPr lang="sr-Latn-RS" altLang="en-US" sz="2800" dirty="0" smtClean="0"/>
          </a:p>
          <a:p>
            <a:pPr marL="0" lvl="0" indent="0" eaLnBrk="1" hangingPunct="1">
              <a:buNone/>
            </a:pPr>
            <a:endParaRPr lang="sr-Latn-RS" altLang="en-US" sz="2800" dirty="0"/>
          </a:p>
          <a:p>
            <a:pPr lvl="0" eaLnBrk="1" hangingPunct="1"/>
            <a:r>
              <a:rPr lang="en" altLang="en-US" sz="2800" dirty="0"/>
              <a:t>Hydrostatic reduction under ultrasound control should be undertaken as the first step in treatment for every patient diagnosed with bowel </a:t>
            </a:r>
            <a:r>
              <a:rPr lang="en" altLang="en-US" sz="2800" dirty="0" smtClean="0"/>
              <a:t>intussusception</a:t>
            </a:r>
            <a:endParaRPr lang="sr-Latn-RS" altLang="en-US" sz="2800" dirty="0"/>
          </a:p>
          <a:p>
            <a:pPr lvl="4" eaLnBrk="1" hangingPunct="1">
              <a:buNone/>
            </a:pPr>
            <a:endParaRPr lang="sl-SI" altLang="en-US" sz="2800" dirty="0"/>
          </a:p>
        </p:txBody>
      </p:sp>
    </p:spTree>
  </p:cSld>
  <p:clrMapOvr>
    <a:masterClrMapping/>
  </p:clrMapOvr>
  <p:transition spd="med">
    <p:random/>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eaLnBrk="1" hangingPunct="1"/>
            <a:r>
              <a:rPr lang="en" altLang="en-US" b="1">
                <a:solidFill>
                  <a:schemeClr val="tx1"/>
                </a:solidFill>
                <a:latin typeface="Times New Roman" pitchFamily="18" charset="0"/>
              </a:rPr>
              <a:t>Megacolon</a:t>
            </a:r>
            <a:endParaRPr lang="sr-Latn-CS" altLang="en-US" b="1">
              <a:solidFill>
                <a:schemeClr val="tx1"/>
              </a:solidFill>
              <a:latin typeface="Times New Roman" pitchFamily="18" charset="0"/>
            </a:endParaRPr>
          </a:p>
        </p:txBody>
      </p:sp>
      <p:sp>
        <p:nvSpPr>
          <p:cNvPr id="70659" name="Rectangle 3"/>
          <p:cNvSpPr>
            <a:spLocks noGrp="1"/>
          </p:cNvSpPr>
          <p:nvPr>
            <p:ph type="body" idx="1"/>
          </p:nvPr>
        </p:nvSpPr>
        <p:spPr>
          <a:xfrm>
            <a:off x="381000" y="1447800"/>
            <a:ext cx="8229600" cy="51816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eaLnBrk="1" hangingPunct="1">
              <a:lnSpc>
                <a:spcPct val="80000"/>
              </a:lnSpc>
              <a:buNone/>
            </a:pPr>
            <a:r>
              <a:rPr lang="en" altLang="en-US" sz="2000" dirty="0">
                <a:solidFill>
                  <a:srgbClr val="FF0000"/>
                </a:solidFill>
                <a:latin typeface="Times New Roman" pitchFamily="18" charset="0"/>
              </a:rPr>
              <a:t>DEFINITION</a:t>
            </a:r>
            <a:r>
              <a:rPr lang="en" altLang="en-US" sz="2000" i="1" dirty="0">
                <a:latin typeface="Times New Roman" pitchFamily="18" charset="0"/>
              </a:rPr>
              <a:t>  - " </a:t>
            </a:r>
            <a:r>
              <a:rPr lang="en" altLang="en-US" sz="2000" dirty="0">
                <a:latin typeface="Times New Roman" pitchFamily="18" charset="0"/>
              </a:rPr>
              <a:t>Megacolon" means expanding </a:t>
            </a:r>
            <a:r>
              <a:rPr lang="sr-Latn-RS" altLang="en-US" sz="2000" dirty="0" smtClean="0">
                <a:latin typeface="Times New Roman" pitchFamily="18" charset="0"/>
              </a:rPr>
              <a:t>of</a:t>
            </a:r>
            <a:r>
              <a:rPr lang="sr-Latn-RS" altLang="en-US" sz="2000" dirty="0">
                <a:latin typeface="Times New Roman" pitchFamily="18" charset="0"/>
              </a:rPr>
              <a:t> </a:t>
            </a:r>
            <a:r>
              <a:rPr lang="sr-Latn-RS" altLang="en-US" sz="2000" dirty="0" smtClean="0">
                <a:latin typeface="Times New Roman" pitchFamily="18" charset="0"/>
              </a:rPr>
              <a:t>colon</a:t>
            </a:r>
            <a:endParaRPr lang="sr-Latn-RS" altLang="en-US" sz="2000" dirty="0">
              <a:latin typeface="Times New Roman" pitchFamily="18" charset="0"/>
            </a:endParaRPr>
          </a:p>
          <a:p>
            <a:pPr lvl="0" eaLnBrk="1" hangingPunct="1">
              <a:lnSpc>
                <a:spcPct val="80000"/>
              </a:lnSpc>
              <a:buNone/>
            </a:pPr>
            <a:endParaRPr lang="sr-Latn-RS" altLang="en-US" sz="2000" dirty="0">
              <a:solidFill>
                <a:srgbClr val="FF0000"/>
              </a:solidFill>
              <a:latin typeface="Times New Roman" pitchFamily="18" charset="0"/>
            </a:endParaRPr>
          </a:p>
          <a:p>
            <a:pPr lvl="0" eaLnBrk="1" hangingPunct="1">
              <a:lnSpc>
                <a:spcPct val="80000"/>
              </a:lnSpc>
              <a:buNone/>
            </a:pPr>
            <a:r>
              <a:rPr lang="sr-Latn-RS" altLang="en-US" sz="1800" dirty="0" smtClean="0">
                <a:solidFill>
                  <a:srgbClr val="FF0000"/>
                </a:solidFill>
                <a:latin typeface="Times New Roman" pitchFamily="18" charset="0"/>
              </a:rPr>
              <a:t>ORIGIN:</a:t>
            </a:r>
            <a:endParaRPr lang="sr-Latn-RS" altLang="en-US" sz="1800" dirty="0" smtClean="0">
              <a:solidFill>
                <a:srgbClr val="FF0000"/>
              </a:solidFill>
              <a:latin typeface="Times New Roman" pitchFamily="18" charset="0"/>
            </a:endParaRPr>
          </a:p>
          <a:p>
            <a:pPr lvl="1" eaLnBrk="1" hangingPunct="1">
              <a:lnSpc>
                <a:spcPct val="80000"/>
              </a:lnSpc>
              <a:buFontTx/>
              <a:buChar char="-"/>
            </a:pPr>
            <a:r>
              <a:rPr lang="en" altLang="en-US" sz="1800" dirty="0" smtClean="0">
                <a:latin typeface="Times New Roman" pitchFamily="18" charset="0"/>
              </a:rPr>
              <a:t>congenital </a:t>
            </a:r>
            <a:endParaRPr lang="sr-Latn-RS" altLang="en-US" sz="1800" dirty="0" smtClean="0">
              <a:latin typeface="Times New Roman" pitchFamily="18" charset="0"/>
            </a:endParaRPr>
          </a:p>
          <a:p>
            <a:pPr lvl="1" eaLnBrk="1" hangingPunct="1">
              <a:lnSpc>
                <a:spcPct val="80000"/>
              </a:lnSpc>
              <a:buFontTx/>
              <a:buChar char="-"/>
            </a:pPr>
            <a:r>
              <a:rPr lang="en" altLang="en-US" sz="1800" dirty="0" smtClean="0">
                <a:latin typeface="Times New Roman" pitchFamily="18" charset="0"/>
              </a:rPr>
              <a:t>functional</a:t>
            </a:r>
            <a:endParaRPr lang="en-AU" altLang="en-US" sz="1800" dirty="0">
              <a:latin typeface="Times New Roman" pitchFamily="18" charset="0"/>
            </a:endParaRPr>
          </a:p>
          <a:p>
            <a:pPr lvl="1" eaLnBrk="1" hangingPunct="1">
              <a:lnSpc>
                <a:spcPct val="80000"/>
              </a:lnSpc>
              <a:buNone/>
            </a:pPr>
            <a:r>
              <a:rPr lang="en" altLang="en-US" sz="1800" dirty="0">
                <a:latin typeface="Times New Roman" pitchFamily="18" charset="0"/>
              </a:rPr>
              <a:t>- </a:t>
            </a:r>
            <a:r>
              <a:rPr lang="sr-Latn-RS" altLang="en-US" sz="1800" dirty="0" smtClean="0">
                <a:latin typeface="Times New Roman" pitchFamily="18" charset="0"/>
              </a:rPr>
              <a:t>  </a:t>
            </a:r>
            <a:r>
              <a:rPr lang="en" altLang="en-US" sz="1800" dirty="0" smtClean="0">
                <a:latin typeface="Times New Roman" pitchFamily="18" charset="0"/>
              </a:rPr>
              <a:t>organic </a:t>
            </a:r>
            <a:endParaRPr lang="en-AU" altLang="en-US" sz="1800" dirty="0">
              <a:latin typeface="Times New Roman" pitchFamily="18" charset="0"/>
            </a:endParaRPr>
          </a:p>
          <a:p>
            <a:pPr lvl="1" eaLnBrk="1" hangingPunct="1">
              <a:lnSpc>
                <a:spcPct val="80000"/>
              </a:lnSpc>
              <a:buFontTx/>
              <a:buChar char="-"/>
            </a:pPr>
            <a:endParaRPr lang="en-AU" altLang="en-US" sz="1800" dirty="0">
              <a:latin typeface="Times New Roman" pitchFamily="18" charset="0"/>
            </a:endParaRPr>
          </a:p>
          <a:p>
            <a:pPr lvl="0" eaLnBrk="1" hangingPunct="1">
              <a:lnSpc>
                <a:spcPct val="80000"/>
              </a:lnSpc>
              <a:buNone/>
            </a:pPr>
            <a:endParaRPr lang="sr-Latn-CS" altLang="en-US" sz="2000" dirty="0">
              <a:latin typeface="Times New Roman" pitchFamily="18" charset="0"/>
            </a:endParaRPr>
          </a:p>
          <a:p>
            <a:pPr lvl="0" eaLnBrk="1" hangingPunct="1">
              <a:lnSpc>
                <a:spcPct val="80000"/>
              </a:lnSpc>
              <a:buNone/>
            </a:pPr>
            <a:r>
              <a:rPr lang="en" altLang="en-US" sz="2000" dirty="0">
                <a:solidFill>
                  <a:srgbClr val="FF0000"/>
                </a:solidFill>
                <a:latin typeface="Times New Roman" pitchFamily="18" charset="0"/>
              </a:rPr>
              <a:t>DIVISION</a:t>
            </a:r>
            <a:endParaRPr lang="en-AU" altLang="en-US" sz="2000" dirty="0">
              <a:solidFill>
                <a:srgbClr val="FF0000"/>
              </a:solidFill>
              <a:latin typeface="Times New Roman" pitchFamily="18" charset="0"/>
            </a:endParaRPr>
          </a:p>
          <a:p>
            <a:pPr lvl="0" eaLnBrk="1" hangingPunct="1">
              <a:lnSpc>
                <a:spcPct val="80000"/>
              </a:lnSpc>
              <a:buNone/>
            </a:pPr>
            <a:r>
              <a:rPr lang="en" altLang="en-US" sz="2000" dirty="0">
                <a:latin typeface="Times New Roman" pitchFamily="18" charset="0"/>
              </a:rPr>
              <a:t>- Primary - (</a:t>
            </a:r>
            <a:r>
              <a:rPr lang="en" altLang="en-US" sz="2000" b="1" dirty="0">
                <a:latin typeface="Times New Roman" pitchFamily="18" charset="0"/>
              </a:rPr>
              <a:t>congenital</a:t>
            </a:r>
            <a:r>
              <a:rPr lang="en" altLang="en-US" sz="2000" dirty="0">
                <a:latin typeface="Times New Roman" pitchFamily="18" charset="0"/>
              </a:rPr>
              <a:t>, aganglionic)</a:t>
            </a:r>
            <a:r>
              <a:rPr lang="en" altLang="en-US" sz="2000" b="1" dirty="0">
                <a:solidFill>
                  <a:srgbClr val="FFFF00"/>
                </a:solidFill>
                <a:latin typeface="Times New Roman" pitchFamily="18" charset="0"/>
              </a:rPr>
              <a:t> </a:t>
            </a:r>
            <a:r>
              <a:rPr lang="en" altLang="en-US" sz="2000" b="1" dirty="0">
                <a:latin typeface="Times New Roman" pitchFamily="18" charset="0"/>
              </a:rPr>
              <a:t>– </a:t>
            </a:r>
            <a:r>
              <a:rPr lang="en" altLang="en-US" sz="2000" dirty="0">
                <a:solidFill>
                  <a:srgbClr val="FF0000"/>
                </a:solidFill>
                <a:latin typeface="Times New Roman" pitchFamily="18" charset="0"/>
              </a:rPr>
              <a:t>Hirschsprung's disease</a:t>
            </a:r>
            <a:endParaRPr lang="en-AU" altLang="en-US" sz="2000" dirty="0">
              <a:solidFill>
                <a:srgbClr val="FF0000"/>
              </a:solidFill>
              <a:latin typeface="Times New Roman" pitchFamily="18" charset="0"/>
            </a:endParaRPr>
          </a:p>
          <a:p>
            <a:pPr lvl="0" eaLnBrk="1" hangingPunct="1">
              <a:lnSpc>
                <a:spcPct val="80000"/>
              </a:lnSpc>
              <a:buNone/>
            </a:pPr>
            <a:r>
              <a:rPr lang="en" altLang="en-US" sz="2000" dirty="0">
                <a:latin typeface="Times New Roman" pitchFamily="18" charset="0"/>
              </a:rPr>
              <a:t>- Secondary:</a:t>
            </a:r>
            <a:endParaRPr lang="en-AU" altLang="en-US" sz="2000" dirty="0">
              <a:latin typeface="Times New Roman" pitchFamily="18" charset="0"/>
            </a:endParaRPr>
          </a:p>
          <a:p>
            <a:pPr lvl="1" eaLnBrk="1" hangingPunct="1">
              <a:lnSpc>
                <a:spcPct val="80000"/>
              </a:lnSpc>
              <a:buNone/>
            </a:pPr>
            <a:r>
              <a:rPr lang="en" altLang="en-US" sz="1800" dirty="0">
                <a:latin typeface="Times New Roman" pitchFamily="18" charset="0"/>
              </a:rPr>
              <a:t>a) </a:t>
            </a:r>
            <a:r>
              <a:rPr lang="en" altLang="en-US" sz="1800" b="1" dirty="0">
                <a:latin typeface="Times New Roman" pitchFamily="18" charset="0"/>
              </a:rPr>
              <a:t>Functional</a:t>
            </a:r>
            <a:endParaRPr lang="en-AU" altLang="en-US" sz="1800" b="1" dirty="0">
              <a:latin typeface="Times New Roman" pitchFamily="18" charset="0"/>
            </a:endParaRPr>
          </a:p>
          <a:p>
            <a:pPr lvl="2" eaLnBrk="1" hangingPunct="1">
              <a:lnSpc>
                <a:spcPct val="80000"/>
              </a:lnSpc>
              <a:buNone/>
            </a:pPr>
            <a:r>
              <a:rPr lang="en" altLang="en-US" sz="1600" dirty="0">
                <a:latin typeface="Times New Roman" pitchFamily="18" charset="0"/>
              </a:rPr>
              <a:t>CHRONIC CONSTIPATION</a:t>
            </a:r>
            <a:endParaRPr lang="en-AU" altLang="en-US" sz="1600" dirty="0">
              <a:latin typeface="Times New Roman" pitchFamily="18" charset="0"/>
            </a:endParaRPr>
          </a:p>
          <a:p>
            <a:pPr lvl="2" eaLnBrk="1" hangingPunct="1">
              <a:lnSpc>
                <a:spcPct val="80000"/>
              </a:lnSpc>
              <a:buNone/>
            </a:pPr>
            <a:r>
              <a:rPr lang="en" altLang="en-US" sz="1600" dirty="0">
                <a:latin typeface="Times New Roman" pitchFamily="18" charset="0"/>
              </a:rPr>
              <a:t>HYPOTHYROISIS</a:t>
            </a:r>
            <a:endParaRPr lang="en-AU" altLang="en-US" sz="1600" dirty="0">
              <a:latin typeface="Times New Roman" pitchFamily="18" charset="0"/>
            </a:endParaRPr>
          </a:p>
          <a:p>
            <a:pPr lvl="2" eaLnBrk="1" hangingPunct="1">
              <a:lnSpc>
                <a:spcPct val="80000"/>
              </a:lnSpc>
              <a:buNone/>
            </a:pPr>
            <a:r>
              <a:rPr lang="en" altLang="en-US" sz="1600" dirty="0">
                <a:latin typeface="Times New Roman" pitchFamily="18" charset="0"/>
              </a:rPr>
              <a:t>MENTAL RETARDATION</a:t>
            </a:r>
            <a:endParaRPr lang="en-AU" altLang="en-US" sz="1600" dirty="0">
              <a:latin typeface="Times New Roman" pitchFamily="18" charset="0"/>
            </a:endParaRPr>
          </a:p>
          <a:p>
            <a:pPr lvl="1" eaLnBrk="1" hangingPunct="1">
              <a:lnSpc>
                <a:spcPct val="80000"/>
              </a:lnSpc>
              <a:buNone/>
            </a:pPr>
            <a:r>
              <a:rPr lang="en" altLang="en-US" sz="1800" dirty="0">
                <a:latin typeface="Times New Roman" pitchFamily="18" charset="0"/>
              </a:rPr>
              <a:t>b) </a:t>
            </a:r>
            <a:r>
              <a:rPr lang="en" altLang="en-US" sz="1800" b="1" dirty="0">
                <a:latin typeface="Times New Roman" pitchFamily="18" charset="0"/>
              </a:rPr>
              <a:t>Organic</a:t>
            </a:r>
            <a:endParaRPr lang="en-AU" altLang="en-US" sz="1800" b="1" dirty="0">
              <a:latin typeface="Times New Roman" pitchFamily="18" charset="0"/>
            </a:endParaRPr>
          </a:p>
          <a:p>
            <a:pPr lvl="2" eaLnBrk="1" hangingPunct="1">
              <a:lnSpc>
                <a:spcPct val="80000"/>
              </a:lnSpc>
              <a:buNone/>
            </a:pPr>
            <a:r>
              <a:rPr lang="en" altLang="en-US" sz="1600" dirty="0">
                <a:latin typeface="Times New Roman" pitchFamily="18" charset="0"/>
              </a:rPr>
              <a:t>POSTOPERATIVE STRICTURES</a:t>
            </a:r>
            <a:endParaRPr lang="en-AU" altLang="en-US" sz="1600" dirty="0">
              <a:latin typeface="Times New Roman" pitchFamily="18" charset="0"/>
            </a:endParaRPr>
          </a:p>
          <a:p>
            <a:pPr lvl="2" eaLnBrk="1" hangingPunct="1">
              <a:lnSpc>
                <a:spcPct val="80000"/>
              </a:lnSpc>
              <a:buNone/>
            </a:pPr>
            <a:r>
              <a:rPr lang="en" altLang="en-US" sz="1600" dirty="0">
                <a:latin typeface="Times New Roman" pitchFamily="18" charset="0"/>
              </a:rPr>
              <a:t>PELVIC </a:t>
            </a:r>
            <a:r>
              <a:rPr lang="sr-Latn-RS" altLang="en-US" sz="1600" dirty="0" smtClean="0">
                <a:latin typeface="Times New Roman" pitchFamily="18" charset="0"/>
              </a:rPr>
              <a:t>TUMORS</a:t>
            </a:r>
            <a:endParaRPr lang="en-AU" altLang="en-US" sz="1600" dirty="0">
              <a:latin typeface="Times New Roman" pitchFamily="18" charset="0"/>
            </a:endParaRP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p:cNvSpPr>
          <p:nvPr>
            <p:ph type="title"/>
          </p:nvPr>
        </p:nvSpPr>
        <p:spPr>
          <a:xfrm>
            <a:off x="457200" y="274638"/>
            <a:ext cx="8229600" cy="777875"/>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eaLnBrk="1" hangingPunct="1"/>
            <a:r>
              <a:rPr sz="2400" b="1" dirty="0">
                <a:solidFill>
                  <a:schemeClr val="tx1"/>
                </a:solidFill>
                <a:latin typeface="Times New Roman" pitchFamily="18" charset="0"/>
              </a:rPr>
              <a:t>CONGENITAL MEGACOLON </a:t>
            </a:r>
            <a:r>
              <a:rPr sz="2400" dirty="0">
                <a:solidFill>
                  <a:schemeClr val="tx1"/>
                </a:solidFill>
                <a:latin typeface="Times New Roman" pitchFamily="18" charset="0"/>
              </a:rPr>
              <a:t/>
            </a:r>
            <a:br>
              <a:rPr sz="2400" dirty="0">
                <a:solidFill>
                  <a:schemeClr val="tx1"/>
                </a:solidFill>
                <a:latin typeface="Times New Roman" pitchFamily="18" charset="0"/>
              </a:rPr>
            </a:br>
            <a:r>
              <a:rPr lang="en" altLang="en-US" sz="2400" dirty="0">
                <a:solidFill>
                  <a:schemeClr val="tx1"/>
                </a:solidFill>
                <a:latin typeface="Times New Roman" pitchFamily="18" charset="0"/>
              </a:rPr>
              <a:t>( </a:t>
            </a:r>
            <a:r>
              <a:rPr lang="en" altLang="en-US" sz="2400" dirty="0">
                <a:solidFill>
                  <a:srgbClr val="FF0000"/>
                </a:solidFill>
                <a:latin typeface="Times New Roman" pitchFamily="18" charset="0"/>
              </a:rPr>
              <a:t>Morbus </a:t>
            </a:r>
            <a:r>
              <a:rPr lang="en" altLang="en-US" sz="2400" dirty="0" smtClean="0">
                <a:solidFill>
                  <a:srgbClr val="FF0000"/>
                </a:solidFill>
                <a:latin typeface="Times New Roman" pitchFamily="18" charset="0"/>
              </a:rPr>
              <a:t>Hirsch</a:t>
            </a:r>
            <a:r>
              <a:rPr lang="sr-Latn-RS" altLang="en-US" sz="2400" dirty="0">
                <a:solidFill>
                  <a:srgbClr val="FF0000"/>
                </a:solidFill>
                <a:latin typeface="Times New Roman" pitchFamily="18" charset="0"/>
              </a:rPr>
              <a:t>s</a:t>
            </a:r>
            <a:r>
              <a:rPr lang="en" altLang="en-US" sz="2400" dirty="0" smtClean="0">
                <a:solidFill>
                  <a:srgbClr val="FF0000"/>
                </a:solidFill>
                <a:latin typeface="Times New Roman" pitchFamily="18" charset="0"/>
              </a:rPr>
              <a:t>prung </a:t>
            </a:r>
            <a:r>
              <a:rPr lang="en" altLang="en-US" sz="2400" dirty="0">
                <a:solidFill>
                  <a:schemeClr val="tx1"/>
                </a:solidFill>
                <a:latin typeface="Times New Roman" pitchFamily="18" charset="0"/>
              </a:rPr>
              <a:t>)</a:t>
            </a:r>
            <a:endParaRPr lang="en-AU" altLang="en-US" sz="2400" dirty="0">
              <a:solidFill>
                <a:schemeClr val="tx1"/>
              </a:solidFill>
              <a:latin typeface="Times New Roman" pitchFamily="18" charset="0"/>
            </a:endParaRPr>
          </a:p>
        </p:txBody>
      </p:sp>
      <p:sp>
        <p:nvSpPr>
          <p:cNvPr id="71683" name="Rectangle 3"/>
          <p:cNvSpPr>
            <a:spLocks noGrp="1"/>
          </p:cNvSpPr>
          <p:nvPr>
            <p:ph type="body" sz="half" idx="1"/>
          </p:nvPr>
        </p:nvSpPr>
        <p:spPr>
          <a:xfrm>
            <a:off x="179388" y="1196975"/>
            <a:ext cx="5400675" cy="525621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lvl="0" algn="just" eaLnBrk="1" hangingPunct="1">
              <a:lnSpc>
                <a:spcPct val="80000"/>
              </a:lnSpc>
              <a:buNone/>
            </a:pPr>
            <a:r>
              <a:rPr lang="en" altLang="en-US" sz="2000" dirty="0" smtClean="0">
                <a:solidFill>
                  <a:srgbClr val="FF0000"/>
                </a:solidFill>
                <a:latin typeface="Times New Roman" pitchFamily="18" charset="0"/>
              </a:rPr>
              <a:t>Definition</a:t>
            </a:r>
            <a:endParaRPr lang="sr-Latn-CS" altLang="en-US" sz="2000" i="1" dirty="0">
              <a:solidFill>
                <a:srgbClr val="FF0000"/>
              </a:solidFill>
              <a:latin typeface="Times New Roman" pitchFamily="18" charset="0"/>
            </a:endParaRPr>
          </a:p>
          <a:p>
            <a:pPr lvl="0" algn="just" eaLnBrk="1" hangingPunct="1">
              <a:lnSpc>
                <a:spcPct val="80000"/>
              </a:lnSpc>
              <a:buNone/>
            </a:pPr>
            <a:r>
              <a:rPr lang="en" altLang="en-US" sz="2000" dirty="0">
                <a:latin typeface="Times New Roman" pitchFamily="18" charset="0"/>
              </a:rPr>
              <a:t>Congenital megacolon is a congenital disease </a:t>
            </a:r>
            <a:r>
              <a:rPr lang="en" altLang="en-US" sz="2000" dirty="0" smtClean="0">
                <a:latin typeface="Times New Roman" pitchFamily="18" charset="0"/>
              </a:rPr>
              <a:t>of</a:t>
            </a:r>
            <a:r>
              <a:rPr lang="sr-Latn-RS" altLang="en-US" sz="2000" dirty="0" smtClean="0">
                <a:latin typeface="Times New Roman" pitchFamily="18" charset="0"/>
              </a:rPr>
              <a:t> </a:t>
            </a:r>
            <a:r>
              <a:rPr lang="en" altLang="en-US" sz="2000" dirty="0" smtClean="0">
                <a:latin typeface="Times New Roman" pitchFamily="18" charset="0"/>
              </a:rPr>
              <a:t>the </a:t>
            </a:r>
            <a:r>
              <a:rPr lang="en" altLang="en-US" sz="2000" dirty="0">
                <a:latin typeface="Times New Roman" pitchFamily="18" charset="0"/>
              </a:rPr>
              <a:t>distal GIT caused by the absence of parasympathetic ganglion cells in the submucosal and myenteric plexus of the distal colon with the </a:t>
            </a:r>
            <a:r>
              <a:rPr lang="en" altLang="en-US" sz="2000" dirty="0" smtClean="0">
                <a:latin typeface="Times New Roman" pitchFamily="18" charset="0"/>
              </a:rPr>
              <a:t>inability</a:t>
            </a:r>
            <a:r>
              <a:rPr lang="sr-Latn-RS" altLang="en-US" sz="2000" dirty="0" smtClean="0">
                <a:latin typeface="Times New Roman" pitchFamily="18" charset="0"/>
              </a:rPr>
              <a:t> of </a:t>
            </a:r>
            <a:r>
              <a:rPr lang="en" altLang="en-US" sz="2000" dirty="0" smtClean="0">
                <a:latin typeface="Times New Roman" pitchFamily="18" charset="0"/>
              </a:rPr>
              <a:t>functional </a:t>
            </a:r>
            <a:r>
              <a:rPr lang="en" altLang="en-US" sz="2000" dirty="0">
                <a:latin typeface="Times New Roman" pitchFamily="18" charset="0"/>
              </a:rPr>
              <a:t>relaxation aganglionic intestine.</a:t>
            </a:r>
            <a:endParaRPr lang="en-AU" altLang="en-US" sz="2000" dirty="0">
              <a:latin typeface="Times New Roman" pitchFamily="18" charset="0"/>
            </a:endParaRPr>
          </a:p>
          <a:p>
            <a:pPr lvl="0" algn="just" eaLnBrk="1" hangingPunct="1">
              <a:lnSpc>
                <a:spcPct val="80000"/>
              </a:lnSpc>
              <a:buNone/>
            </a:pPr>
            <a:endParaRPr lang="sr-Latn-CS" altLang="en-US" sz="2000" dirty="0">
              <a:latin typeface="Times New Roman" pitchFamily="18" charset="0"/>
            </a:endParaRPr>
          </a:p>
          <a:p>
            <a:pPr lvl="0" algn="just" eaLnBrk="1" hangingPunct="1">
              <a:lnSpc>
                <a:spcPct val="80000"/>
              </a:lnSpc>
              <a:buNone/>
            </a:pPr>
            <a:r>
              <a:rPr lang="en" altLang="en-US" sz="2000" dirty="0">
                <a:solidFill>
                  <a:srgbClr val="FF0000"/>
                </a:solidFill>
                <a:latin typeface="Times New Roman" pitchFamily="18" charset="0"/>
              </a:rPr>
              <a:t>Frequency </a:t>
            </a:r>
            <a:r>
              <a:rPr lang="en" altLang="en-US" sz="2000" dirty="0" smtClean="0">
                <a:latin typeface="Times New Roman" pitchFamily="18" charset="0"/>
              </a:rPr>
              <a:t> </a:t>
            </a:r>
            <a:r>
              <a:rPr lang="en" altLang="en-US" sz="2000" dirty="0">
                <a:latin typeface="Times New Roman" pitchFamily="18" charset="0"/>
              </a:rPr>
              <a:t>1:5000 </a:t>
            </a:r>
            <a:r>
              <a:rPr lang="sr-Latn-RS" altLang="en-US" sz="2000" dirty="0" smtClean="0">
                <a:latin typeface="Times New Roman" pitchFamily="18" charset="0"/>
              </a:rPr>
              <a:t>newborns</a:t>
            </a:r>
            <a:endParaRPr lang="en-AU" altLang="en-US" sz="2000" dirty="0">
              <a:latin typeface="Times New Roman" pitchFamily="18" charset="0"/>
            </a:endParaRPr>
          </a:p>
          <a:p>
            <a:pPr lvl="0" eaLnBrk="1" hangingPunct="1">
              <a:lnSpc>
                <a:spcPct val="80000"/>
              </a:lnSpc>
              <a:buNone/>
            </a:pPr>
            <a:endParaRPr lang="sr-Latn-CS" altLang="en-US" sz="2000" dirty="0">
              <a:latin typeface="Times New Roman" pitchFamily="18" charset="0"/>
            </a:endParaRPr>
          </a:p>
          <a:p>
            <a:pPr lvl="0" algn="just" eaLnBrk="1" hangingPunct="1">
              <a:lnSpc>
                <a:spcPct val="80000"/>
              </a:lnSpc>
              <a:buNone/>
            </a:pPr>
            <a:r>
              <a:rPr lang="en" altLang="en-US" sz="2000" dirty="0">
                <a:solidFill>
                  <a:srgbClr val="FF0000"/>
                </a:solidFill>
                <a:latin typeface="Times New Roman" pitchFamily="18" charset="0"/>
              </a:rPr>
              <a:t>Embryology </a:t>
            </a:r>
            <a:r>
              <a:rPr lang="en" altLang="en-US" sz="2000" dirty="0" smtClean="0">
                <a:latin typeface="Times New Roman" pitchFamily="18" charset="0"/>
              </a:rPr>
              <a:t> </a:t>
            </a:r>
            <a:endParaRPr lang="sr-Latn-RS" altLang="en-US" sz="2000" dirty="0" smtClean="0">
              <a:latin typeface="Times New Roman" pitchFamily="18" charset="0"/>
            </a:endParaRPr>
          </a:p>
          <a:p>
            <a:pPr lvl="0" algn="just" eaLnBrk="1" hangingPunct="1">
              <a:lnSpc>
                <a:spcPct val="80000"/>
              </a:lnSpc>
              <a:buNone/>
            </a:pPr>
            <a:r>
              <a:rPr lang="en" altLang="en-US" sz="2000" dirty="0" smtClean="0">
                <a:latin typeface="Times New Roman" pitchFamily="18" charset="0"/>
              </a:rPr>
              <a:t>Neuroenteric </a:t>
            </a:r>
            <a:r>
              <a:rPr lang="en" altLang="en-US" sz="2000" dirty="0">
                <a:latin typeface="Times New Roman" pitchFamily="18" charset="0"/>
              </a:rPr>
              <a:t>cells from the neural crest migrate </a:t>
            </a:r>
            <a:r>
              <a:rPr lang="en" altLang="en-US" sz="2000" dirty="0" smtClean="0">
                <a:latin typeface="Times New Roman" pitchFamily="18" charset="0"/>
              </a:rPr>
              <a:t>to</a:t>
            </a:r>
            <a:r>
              <a:rPr lang="sr-Latn-RS" altLang="en-US" sz="2000" dirty="0" smtClean="0">
                <a:latin typeface="Times New Roman" pitchFamily="18" charset="0"/>
              </a:rPr>
              <a:t> </a:t>
            </a:r>
            <a:r>
              <a:rPr lang="en" altLang="en-US" sz="2000" dirty="0" smtClean="0">
                <a:latin typeface="Times New Roman" pitchFamily="18" charset="0"/>
              </a:rPr>
              <a:t>the </a:t>
            </a:r>
            <a:r>
              <a:rPr lang="en" altLang="en-US" sz="2000" dirty="0">
                <a:latin typeface="Times New Roman" pitchFamily="18" charset="0"/>
              </a:rPr>
              <a:t>upper end (beginning) of the alimentary tract and then continue in a distal direction. The first nerve cells in the esophagus are in the 5th </a:t>
            </a:r>
            <a:r>
              <a:rPr lang="sr-Latn-RS" altLang="en-US" sz="2000" dirty="0" smtClean="0">
                <a:latin typeface="Times New Roman" pitchFamily="18" charset="0"/>
              </a:rPr>
              <a:t>g.w.</a:t>
            </a:r>
            <a:r>
              <a:rPr lang="en" altLang="en-US" sz="2000" dirty="0" smtClean="0">
                <a:latin typeface="Times New Roman" pitchFamily="18" charset="0"/>
              </a:rPr>
              <a:t>, </a:t>
            </a:r>
            <a:r>
              <a:rPr lang="en" altLang="en-US" sz="2000" dirty="0">
                <a:latin typeface="Times New Roman" pitchFamily="18" charset="0"/>
              </a:rPr>
              <a:t>the middle intestine in the 7th </a:t>
            </a:r>
            <a:r>
              <a:rPr lang="sr-Latn-RS" altLang="en-US" sz="2000" dirty="0" smtClean="0">
                <a:latin typeface="Times New Roman" pitchFamily="18" charset="0"/>
              </a:rPr>
              <a:t>g.w.</a:t>
            </a:r>
            <a:r>
              <a:rPr lang="en" altLang="en-US" sz="2000" dirty="0" smtClean="0">
                <a:latin typeface="Times New Roman" pitchFamily="18" charset="0"/>
              </a:rPr>
              <a:t>, </a:t>
            </a:r>
            <a:r>
              <a:rPr lang="en" altLang="en-US" sz="2000" dirty="0">
                <a:latin typeface="Times New Roman" pitchFamily="18" charset="0"/>
              </a:rPr>
              <a:t>and they arrive in the distal colon in the 12th </a:t>
            </a:r>
            <a:r>
              <a:rPr lang="sr-Latn-RS" altLang="en-US" sz="2000" dirty="0" smtClean="0">
                <a:latin typeface="Times New Roman" pitchFamily="18" charset="0"/>
              </a:rPr>
              <a:t>g.w.</a:t>
            </a:r>
            <a:endParaRPr lang="en-AU" altLang="en-US" sz="2000" dirty="0">
              <a:latin typeface="Times New Roman" pitchFamily="18" charset="0"/>
            </a:endParaRPr>
          </a:p>
        </p:txBody>
      </p:sp>
      <p:pic>
        <p:nvPicPr>
          <p:cNvPr id="5" name="Content Placeholder 4" descr="Slika38 - M"/>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867400" y="1600200"/>
            <a:ext cx="3000775" cy="4525963"/>
          </a:xfrm>
          <a:noFill/>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28625" y="0"/>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t>DIAGNOSTICS</a:t>
            </a:r>
          </a:p>
        </p:txBody>
      </p:sp>
      <p:sp>
        <p:nvSpPr>
          <p:cNvPr id="9219" name="Text Placeholder 2"/>
          <p:cNvSpPr>
            <a:spLocks noGrp="1"/>
          </p:cNvSpPr>
          <p:nvPr>
            <p:ph type="body" sz="half" idx="1"/>
          </p:nvPr>
        </p:nvSpPr>
        <p:spPr>
          <a:xfrm>
            <a:off x="457200" y="1600200"/>
            <a:ext cx="4038600" cy="452596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lvl="0"/>
            <a:r>
              <a:rPr sz="2400" dirty="0" smtClean="0"/>
              <a:t>Impossibility of placement nasogastric probe</a:t>
            </a:r>
            <a:endParaRPr sz="2400" dirty="0"/>
          </a:p>
          <a:p>
            <a:pPr lvl="0"/>
            <a:endParaRPr sz="2400" dirty="0"/>
          </a:p>
          <a:p>
            <a:pPr lvl="0"/>
            <a:endParaRPr sz="2400" dirty="0"/>
          </a:p>
          <a:p>
            <a:pPr lvl="0"/>
            <a:endParaRPr sz="2400" dirty="0"/>
          </a:p>
          <a:p>
            <a:pPr lvl="0"/>
            <a:endParaRPr sz="2400" dirty="0"/>
          </a:p>
          <a:p>
            <a:pPr lvl="0"/>
            <a:r>
              <a:rPr sz="2400" dirty="0" smtClean="0"/>
              <a:t>The end od nasogastric probe at the level of 1st-</a:t>
            </a:r>
            <a:r>
              <a:rPr lang="en-US" sz="2400" dirty="0" smtClean="0"/>
              <a:t>2nd</a:t>
            </a:r>
            <a:r>
              <a:rPr sz="2400" dirty="0" smtClean="0"/>
              <a:t> thoracic vertebra</a:t>
            </a:r>
            <a:endParaRPr sz="2400" dirty="0"/>
          </a:p>
        </p:txBody>
      </p:sp>
      <p:pic>
        <p:nvPicPr>
          <p:cNvPr id="5" name="Picture 9" descr="8e10a7a9447d098f832e0f25dcd910.jpg"/>
          <p:cNvPicPr>
            <a:picLocks noGrp="1" noChangeAspect="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5597849" y="1447800"/>
            <a:ext cx="2101201" cy="2101201"/>
          </a:xfrm>
          <a:prstGeom prst="rect">
            <a:avLst/>
          </a:prstGeom>
          <a:noFill/>
          <a:ln w="127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6" name="Content Placeholder 6" descr="C:\Stari C\Documents and Settings\Shef  Rale\MARIJAS DOC\Marija pictures\POSAO\Neonatologija\ATREZIJA JEDNJAKA\Kojic\Kojic-atrezija jednjaka\Kojic-musko, atrezijaezof. 042 (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953000" y="4114800"/>
            <a:ext cx="1695450" cy="2260600"/>
          </a:xfrm>
          <a:prstGeom prst="rect">
            <a:avLst/>
          </a:prstGeom>
          <a:noFill/>
          <a:ln>
            <a:solidFill>
              <a:srgbClr val="FF0000"/>
            </a:solidFill>
            <a:miter lim="800000"/>
            <a:headEnd/>
            <a:tailEnd/>
          </a:ln>
        </p:spPr>
      </p:pic>
      <p:pic>
        <p:nvPicPr>
          <p:cNvPr id="7" name="Picture 5" descr="C:\Stari C\Documents and Settings\Shef  Rale\MARIJAS DOC\Marija pictures\POSAO\Neonatologija\ATREZIJA JEDNJAKA\Kojic\Kojic-atrezija jednjaka\Kojic-musko, atrezijaezof. 042.jpg"/>
          <p:cNvPicPr>
            <a:picLocks noChangeAspect="1" noChangeArrowheads="1"/>
          </p:cNvPicPr>
          <p:nvPr/>
        </p:nvPicPr>
        <p:blipFill>
          <a:blip r:embed="rId4" cstate="print">
            <a:extLst>
              <a:ext uri="{28A0092B-C50C-407E-A947-70E740481C1C}">
                <a14:useLocalDpi xmlns:a14="http://schemas.microsoft.com/office/drawing/2010/main" val="0"/>
              </a:ext>
            </a:extLst>
          </a:blip>
          <a:srcRect l="8815"/>
          <a:stretch>
            <a:fillRect/>
          </a:stretch>
        </p:blipFill>
        <p:spPr bwMode="auto">
          <a:xfrm>
            <a:off x="6884329" y="4114800"/>
            <a:ext cx="1546876" cy="22606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Content Placeholder 2"/>
          <p:cNvSpPr>
            <a:spLocks noGrp="1"/>
          </p:cNvSpPr>
          <p:nvPr>
            <p:ph idx="1"/>
          </p:nvPr>
        </p:nvSpPr>
        <p:spPr>
          <a:xfrm>
            <a:off x="457200" y="685800"/>
            <a:ext cx="8229600" cy="59436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r>
              <a:rPr sz="2000" dirty="0"/>
              <a:t>Ganglion cells in the intestinal wall arise from the </a:t>
            </a:r>
            <a:r>
              <a:rPr sz="2000" dirty="0" err="1"/>
              <a:t>vagus</a:t>
            </a:r>
            <a:r>
              <a:rPr sz="2000" dirty="0"/>
              <a:t> cells of the neural crest forming three plexuses.</a:t>
            </a:r>
          </a:p>
          <a:p>
            <a:pPr lvl="0"/>
            <a:r>
              <a:rPr sz="2000" dirty="0"/>
              <a:t>There are three enteric neural plexuses:</a:t>
            </a:r>
          </a:p>
          <a:p>
            <a:pPr lvl="0" eaLnBrk="1" hangingPunct="1">
              <a:buFont typeface="Courier New" pitchFamily="49" charset="0"/>
              <a:buChar char="o"/>
            </a:pPr>
            <a:r>
              <a:rPr lang="en" altLang="en-US" sz="2000" dirty="0" smtClean="0"/>
              <a:t>Auerbach's (myenteric)</a:t>
            </a:r>
            <a:endParaRPr lang="sr-Latn-RS" altLang="en-US" sz="2000" dirty="0"/>
          </a:p>
          <a:p>
            <a:pPr lvl="0" eaLnBrk="1" hangingPunct="1">
              <a:buFont typeface="Courier New" pitchFamily="49" charset="0"/>
              <a:buChar char="o"/>
            </a:pPr>
            <a:r>
              <a:rPr lang="en" altLang="en-US" sz="2000" dirty="0" smtClean="0"/>
              <a:t>Henle's </a:t>
            </a:r>
            <a:r>
              <a:rPr lang="en" altLang="en-US" sz="2000" dirty="0"/>
              <a:t>(deep </a:t>
            </a:r>
            <a:r>
              <a:rPr lang="en" altLang="en-US" sz="2000" dirty="0" smtClean="0"/>
              <a:t>submucosal</a:t>
            </a:r>
            <a:r>
              <a:rPr lang="sr-Latn-RS" altLang="en-US" sz="2000" dirty="0" smtClean="0"/>
              <a:t>)</a:t>
            </a:r>
            <a:r>
              <a:rPr lang="en" altLang="en-US" sz="2000" dirty="0" smtClean="0"/>
              <a:t> </a:t>
            </a:r>
            <a:endParaRPr lang="sr-Latn-RS" altLang="en-US" sz="2000" dirty="0"/>
          </a:p>
          <a:p>
            <a:pPr lvl="0" eaLnBrk="1" hangingPunct="1">
              <a:buFont typeface="Courier New" pitchFamily="49" charset="0"/>
              <a:buChar char="o"/>
            </a:pPr>
            <a:r>
              <a:rPr lang="en" altLang="en-US" sz="2000" dirty="0" smtClean="0"/>
              <a:t>Meissner's </a:t>
            </a:r>
            <a:r>
              <a:rPr lang="en" altLang="en-US" sz="2000" dirty="0"/>
              <a:t>(superficial </a:t>
            </a:r>
            <a:r>
              <a:rPr lang="en" altLang="en-US" sz="2000" dirty="0" smtClean="0"/>
              <a:t>submucosal)</a:t>
            </a:r>
            <a:endParaRPr lang="sr-Latn-CS" altLang="en-US" sz="2000" dirty="0"/>
          </a:p>
          <a:p>
            <a:pPr lvl="0" eaLnBrk="1" hangingPunct="1">
              <a:buNone/>
            </a:pPr>
            <a:endParaRPr lang="sr-Latn-RS" sz="2000" dirty="0" smtClean="0">
              <a:solidFill>
                <a:srgbClr val="FF0000"/>
              </a:solidFill>
            </a:endParaRPr>
          </a:p>
          <a:p>
            <a:pPr lvl="0" eaLnBrk="1" hangingPunct="1">
              <a:buNone/>
            </a:pPr>
            <a:r>
              <a:rPr sz="2000" dirty="0" smtClean="0">
                <a:solidFill>
                  <a:srgbClr val="FF0000"/>
                </a:solidFill>
              </a:rPr>
              <a:t>Pathology</a:t>
            </a:r>
            <a:endParaRPr sz="2000" dirty="0">
              <a:solidFill>
                <a:srgbClr val="FF0000"/>
              </a:solidFill>
            </a:endParaRPr>
          </a:p>
          <a:p>
            <a:pPr lvl="0" eaLnBrk="1" hangingPunct="1">
              <a:buNone/>
            </a:pPr>
            <a:r>
              <a:rPr sz="2000" dirty="0"/>
              <a:t>Absence of ganglion cells in all three plexuses</a:t>
            </a:r>
          </a:p>
          <a:p>
            <a:pPr lvl="0" eaLnBrk="1" hangingPunct="1">
              <a:buNone/>
            </a:pPr>
            <a:r>
              <a:rPr sz="2000" dirty="0" err="1"/>
              <a:t>Aganglionosis</a:t>
            </a:r>
            <a:r>
              <a:rPr sz="2000" dirty="0"/>
              <a:t> is continuous up to the proximal ganglionic gut according to the </a:t>
            </a:r>
            <a:r>
              <a:rPr sz="2000" dirty="0" smtClean="0"/>
              <a:t>principle</a:t>
            </a:r>
            <a:r>
              <a:rPr lang="sr-Latn-RS" sz="2000" dirty="0" smtClean="0"/>
              <a:t> „</a:t>
            </a:r>
            <a:r>
              <a:rPr lang="en-US" sz="2000" dirty="0" smtClean="0"/>
              <a:t>all </a:t>
            </a:r>
            <a:r>
              <a:rPr lang="en-US" sz="2000" dirty="0"/>
              <a:t>or </a:t>
            </a:r>
            <a:r>
              <a:rPr lang="en-US" sz="2000" dirty="0" smtClean="0"/>
              <a:t>nothing</a:t>
            </a:r>
            <a:r>
              <a:rPr lang="sr-Latn-RS" sz="2000" dirty="0" smtClean="0"/>
              <a:t>“</a:t>
            </a:r>
            <a:r>
              <a:rPr lang="en-US" sz="2000" dirty="0" smtClean="0"/>
              <a:t> </a:t>
            </a:r>
            <a:r>
              <a:rPr sz="2000" dirty="0" smtClean="0"/>
              <a:t>.</a:t>
            </a:r>
            <a:endParaRPr sz="2000" dirty="0"/>
          </a:p>
          <a:p>
            <a:pPr lvl="0" eaLnBrk="1" hangingPunct="1">
              <a:buNone/>
            </a:pPr>
            <a:endParaRPr lang="sr-Latn-RS" sz="2000" dirty="0" smtClean="0">
              <a:solidFill>
                <a:srgbClr val="FF0000"/>
              </a:solidFill>
            </a:endParaRPr>
          </a:p>
          <a:p>
            <a:pPr lvl="0" eaLnBrk="1" hangingPunct="1">
              <a:buNone/>
            </a:pPr>
            <a:r>
              <a:rPr sz="2000" dirty="0" smtClean="0">
                <a:solidFill>
                  <a:srgbClr val="FF0000"/>
                </a:solidFill>
              </a:rPr>
              <a:t>Etiology</a:t>
            </a:r>
            <a:endParaRPr sz="2000" dirty="0">
              <a:solidFill>
                <a:srgbClr val="FF0000"/>
              </a:solidFill>
            </a:endParaRPr>
          </a:p>
          <a:p>
            <a:pPr lvl="0" eaLnBrk="1" hangingPunct="1">
              <a:buFont typeface="Courier New" pitchFamily="49" charset="0"/>
              <a:buChar char="o"/>
            </a:pPr>
            <a:r>
              <a:rPr sz="2000" dirty="0"/>
              <a:t>Migration disorder of enteric </a:t>
            </a:r>
            <a:r>
              <a:rPr sz="2000" dirty="0" err="1" smtClean="0"/>
              <a:t>neuroblasts</a:t>
            </a:r>
            <a:endParaRPr lang="sr-Latn-RS" sz="2000" dirty="0"/>
          </a:p>
          <a:p>
            <a:pPr lvl="0" eaLnBrk="1" hangingPunct="1">
              <a:buFont typeface="Courier New" pitchFamily="49" charset="0"/>
              <a:buChar char="o"/>
            </a:pPr>
            <a:r>
              <a:rPr sz="2000" dirty="0" smtClean="0"/>
              <a:t>Maturation </a:t>
            </a:r>
            <a:r>
              <a:rPr sz="2000" dirty="0"/>
              <a:t>disorder of enteric </a:t>
            </a:r>
            <a:r>
              <a:rPr sz="2000" dirty="0" err="1" smtClean="0"/>
              <a:t>neuroblasts</a:t>
            </a:r>
            <a:endParaRPr lang="sr-Latn-RS" sz="2000" dirty="0"/>
          </a:p>
          <a:p>
            <a:pPr lvl="0" eaLnBrk="1" hangingPunct="1">
              <a:buFont typeface="Courier New" pitchFamily="49" charset="0"/>
              <a:buChar char="o"/>
            </a:pPr>
            <a:r>
              <a:rPr sz="2000" dirty="0" smtClean="0"/>
              <a:t>Subsequent </a:t>
            </a:r>
            <a:r>
              <a:rPr sz="2000" dirty="0"/>
              <a:t>degeneration of enteric </a:t>
            </a:r>
            <a:r>
              <a:rPr sz="2000" dirty="0" err="1"/>
              <a:t>neuroblasts</a:t>
            </a:r>
            <a:endParaRPr sz="2000" dirty="0"/>
          </a:p>
          <a:p>
            <a:pPr lvl="0"/>
            <a:endParaRPr sz="2000" dirty="0"/>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p:cNvSpPr>
          <p:nvPr>
            <p:ph type="body" sz="half" idx="1"/>
          </p:nvPr>
        </p:nvSpPr>
        <p:spPr>
          <a:xfrm>
            <a:off x="457200" y="404813"/>
            <a:ext cx="4906963" cy="6192837"/>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marL="609600" lvl="0" indent="-609600" eaLnBrk="1" hangingPunct="1">
              <a:lnSpc>
                <a:spcPct val="80000"/>
              </a:lnSpc>
              <a:buNone/>
            </a:pPr>
            <a:r>
              <a:rPr lang="en" altLang="en-US" sz="2000" dirty="0">
                <a:solidFill>
                  <a:srgbClr val="FF0000"/>
                </a:solidFill>
                <a:latin typeface="Times New Roman" pitchFamily="18" charset="0"/>
              </a:rPr>
              <a:t>PATHOLOGY</a:t>
            </a:r>
            <a:endParaRPr lang="en-AU" altLang="en-US" sz="2000" i="1" dirty="0">
              <a:solidFill>
                <a:srgbClr val="FF0000"/>
              </a:solidFill>
              <a:latin typeface="Times New Roman" pitchFamily="18" charset="0"/>
            </a:endParaRPr>
          </a:p>
          <a:p>
            <a:pPr marL="609600" lvl="0" indent="-609600" eaLnBrk="1" hangingPunct="1">
              <a:lnSpc>
                <a:spcPct val="80000"/>
              </a:lnSpc>
              <a:buNone/>
            </a:pPr>
            <a:r>
              <a:rPr lang="en" altLang="en-US" sz="2000" i="1" dirty="0">
                <a:latin typeface="Times New Roman" pitchFamily="18" charset="0"/>
              </a:rPr>
              <a:t>  </a:t>
            </a:r>
            <a:r>
              <a:rPr lang="en" altLang="en-US" sz="2000" dirty="0">
                <a:latin typeface="Times New Roman" pitchFamily="18" charset="0"/>
                <a:sym typeface="Symbol" pitchFamily="18" charset="2"/>
              </a:rPr>
              <a:t> </a:t>
            </a:r>
            <a:r>
              <a:rPr lang="en" altLang="en-US" sz="2000" u="sng" dirty="0">
                <a:latin typeface="Times New Roman" pitchFamily="18" charset="0"/>
              </a:rPr>
              <a:t>involvement </a:t>
            </a:r>
            <a:r>
              <a:rPr lang="en" altLang="en-US" sz="2000" dirty="0">
                <a:latin typeface="Times New Roman" pitchFamily="18" charset="0"/>
              </a:rPr>
              <a:t>:</a:t>
            </a:r>
            <a:endParaRPr lang="en-AU" altLang="en-US" sz="2000" dirty="0">
              <a:latin typeface="Times New Roman" pitchFamily="18" charset="0"/>
            </a:endParaRPr>
          </a:p>
          <a:p>
            <a:pPr marL="609600" lvl="0" indent="-609600" eaLnBrk="1" hangingPunct="1">
              <a:lnSpc>
                <a:spcPct val="80000"/>
              </a:lnSpc>
              <a:buNone/>
            </a:pPr>
            <a:r>
              <a:rPr lang="en" altLang="en-US" sz="2000" dirty="0">
                <a:latin typeface="Times New Roman" pitchFamily="18" charset="0"/>
              </a:rPr>
              <a:t>1. rectum and </a:t>
            </a:r>
            <a:r>
              <a:rPr lang="en" altLang="en-US" sz="2000" dirty="0" smtClean="0">
                <a:latin typeface="Times New Roman" pitchFamily="18" charset="0"/>
              </a:rPr>
              <a:t>sigmoid</a:t>
            </a:r>
            <a:r>
              <a:rPr lang="sr-Latn-RS" altLang="en-US" sz="2000" dirty="0" smtClean="0">
                <a:latin typeface="Times New Roman" pitchFamily="18" charset="0"/>
              </a:rPr>
              <a:t> colon</a:t>
            </a:r>
            <a:r>
              <a:rPr lang="en" altLang="en-US" sz="2000" dirty="0" smtClean="0">
                <a:latin typeface="Times New Roman" pitchFamily="18" charset="0"/>
              </a:rPr>
              <a:t> </a:t>
            </a:r>
            <a:r>
              <a:rPr lang="en" altLang="en-US" sz="2000" dirty="0">
                <a:latin typeface="Times New Roman" pitchFamily="18" charset="0"/>
              </a:rPr>
              <a:t>– 90%</a:t>
            </a:r>
            <a:endParaRPr lang="en-AU" altLang="en-US" sz="2000" dirty="0">
              <a:latin typeface="Times New Roman" pitchFamily="18" charset="0"/>
            </a:endParaRPr>
          </a:p>
          <a:p>
            <a:pPr marL="609600" lvl="0" indent="-609600" eaLnBrk="1" hangingPunct="1">
              <a:lnSpc>
                <a:spcPct val="80000"/>
              </a:lnSpc>
              <a:buNone/>
            </a:pPr>
            <a:r>
              <a:rPr lang="en" altLang="en-US" sz="2000" dirty="0">
                <a:latin typeface="Times New Roman" pitchFamily="18" charset="0"/>
              </a:rPr>
              <a:t>2. "short segment", </a:t>
            </a:r>
            <a:r>
              <a:rPr lang="en" altLang="en-US" sz="1800" dirty="0">
                <a:latin typeface="Times New Roman" pitchFamily="18" charset="0"/>
              </a:rPr>
              <a:t>total aganglionosis and other variations - 10%</a:t>
            </a:r>
            <a:endParaRPr lang="en-AU" altLang="en-US" sz="1800" dirty="0">
              <a:latin typeface="Times New Roman" pitchFamily="18" charset="0"/>
            </a:endParaRPr>
          </a:p>
          <a:p>
            <a:pPr marL="609600" lvl="0" indent="-609600" eaLnBrk="1" hangingPunct="1">
              <a:lnSpc>
                <a:spcPct val="80000"/>
              </a:lnSpc>
              <a:buNone/>
            </a:pPr>
            <a:endParaRPr lang="sr-Latn-RS" altLang="en-US" sz="1800" dirty="0" smtClean="0">
              <a:latin typeface="Times New Roman" pitchFamily="18" charset="0"/>
            </a:endParaRPr>
          </a:p>
          <a:p>
            <a:pPr marL="609600" lvl="0" indent="-609600" eaLnBrk="1" hangingPunct="1">
              <a:lnSpc>
                <a:spcPct val="80000"/>
              </a:lnSpc>
              <a:buNone/>
            </a:pPr>
            <a:r>
              <a:rPr lang="sr-Latn-RS" altLang="en-US" sz="2000" b="1" dirty="0" smtClean="0">
                <a:latin typeface="Times New Roman" pitchFamily="18" charset="0"/>
              </a:rPr>
              <a:t>Macroscopically</a:t>
            </a:r>
            <a:r>
              <a:rPr lang="sr-Latn-RS" altLang="en-US" sz="2000" dirty="0" smtClean="0">
                <a:latin typeface="Times New Roman" pitchFamily="18" charset="0"/>
              </a:rPr>
              <a:t>:</a:t>
            </a:r>
            <a:endParaRPr lang="en-AU" altLang="en-US" sz="2000" dirty="0">
              <a:latin typeface="Times New Roman" pitchFamily="18" charset="0"/>
            </a:endParaRPr>
          </a:p>
          <a:p>
            <a:pPr marL="609600" lvl="0" indent="-609600" eaLnBrk="1" hangingPunct="1">
              <a:lnSpc>
                <a:spcPct val="80000"/>
              </a:lnSpc>
              <a:buNone/>
            </a:pPr>
            <a:r>
              <a:rPr lang="en" altLang="en-US" sz="2000" dirty="0">
                <a:latin typeface="Times New Roman" pitchFamily="18" charset="0"/>
              </a:rPr>
              <a:t>- </a:t>
            </a:r>
            <a:r>
              <a:rPr lang="en" altLang="en-US" sz="2000" dirty="0">
                <a:solidFill>
                  <a:srgbClr val="FF0000"/>
                </a:solidFill>
                <a:latin typeface="Times New Roman" pitchFamily="18" charset="0"/>
              </a:rPr>
              <a:t>narrowed </a:t>
            </a:r>
            <a:r>
              <a:rPr lang="en" altLang="en-US" sz="2000" dirty="0">
                <a:latin typeface="Times New Roman" pitchFamily="18" charset="0"/>
              </a:rPr>
              <a:t>- aganglionic part</a:t>
            </a:r>
            <a:endParaRPr lang="en-AU" altLang="en-US" sz="2000" dirty="0">
              <a:latin typeface="Times New Roman" pitchFamily="18" charset="0"/>
            </a:endParaRPr>
          </a:p>
          <a:p>
            <a:pPr marL="609600" lvl="0" indent="-609600" eaLnBrk="1" hangingPunct="1">
              <a:lnSpc>
                <a:spcPct val="80000"/>
              </a:lnSpc>
              <a:buNone/>
            </a:pPr>
            <a:r>
              <a:rPr lang="en" altLang="en-US" sz="2000" dirty="0">
                <a:latin typeface="Times New Roman" pitchFamily="18" charset="0"/>
              </a:rPr>
              <a:t>- </a:t>
            </a:r>
            <a:r>
              <a:rPr sz="2000" dirty="0">
                <a:solidFill>
                  <a:srgbClr val="FF0000"/>
                </a:solidFill>
                <a:latin typeface="Times New Roman" pitchFamily="18" charset="0"/>
              </a:rPr>
              <a:t>funnel- </a:t>
            </a:r>
            <a:r>
              <a:rPr sz="2000" dirty="0">
                <a:latin typeface="Times New Roman" pitchFamily="18" charset="0"/>
              </a:rPr>
              <a:t>transition zone</a:t>
            </a:r>
            <a:endParaRPr lang="en-AU" altLang="en-US" sz="2000" dirty="0">
              <a:latin typeface="Times New Roman" pitchFamily="18" charset="0"/>
            </a:endParaRPr>
          </a:p>
          <a:p>
            <a:pPr marL="609600" lvl="0" indent="-609600" eaLnBrk="1" hangingPunct="1">
              <a:lnSpc>
                <a:spcPct val="80000"/>
              </a:lnSpc>
              <a:buNone/>
            </a:pPr>
            <a:r>
              <a:rPr lang="en" altLang="en-US" sz="2000" dirty="0">
                <a:latin typeface="Times New Roman" pitchFamily="18" charset="0"/>
              </a:rPr>
              <a:t>- </a:t>
            </a:r>
            <a:r>
              <a:rPr lang="en" altLang="en-US" sz="2000" dirty="0">
                <a:solidFill>
                  <a:srgbClr val="FF0000"/>
                </a:solidFill>
                <a:latin typeface="Times New Roman" pitchFamily="18" charset="0"/>
              </a:rPr>
              <a:t>expanded </a:t>
            </a:r>
            <a:r>
              <a:rPr lang="en" altLang="en-US" sz="2000" dirty="0">
                <a:latin typeface="Times New Roman" pitchFamily="18" charset="0"/>
              </a:rPr>
              <a:t>– proximal part of the bag</a:t>
            </a:r>
            <a:endParaRPr lang="sl-SI" altLang="en-US" sz="2000" dirty="0">
              <a:latin typeface="Times New Roman" pitchFamily="18" charset="0"/>
            </a:endParaRPr>
          </a:p>
          <a:p>
            <a:pPr marL="609600" lvl="0" indent="-609600" eaLnBrk="1" hangingPunct="1">
              <a:lnSpc>
                <a:spcPct val="80000"/>
              </a:lnSpc>
              <a:buNone/>
            </a:pPr>
            <a:endParaRPr lang="sr-Latn-RS" altLang="en-US" sz="2000" dirty="0" smtClean="0">
              <a:latin typeface="Times New Roman" pitchFamily="18" charset="0"/>
            </a:endParaRPr>
          </a:p>
          <a:p>
            <a:pPr marL="609600" lvl="0" indent="-609600" eaLnBrk="1" hangingPunct="1">
              <a:lnSpc>
                <a:spcPct val="80000"/>
              </a:lnSpc>
              <a:buNone/>
            </a:pPr>
            <a:r>
              <a:rPr lang="sr-Latn-RS" altLang="en-US" sz="2000" b="1" dirty="0" smtClean="0">
                <a:latin typeface="Times New Roman" pitchFamily="18" charset="0"/>
              </a:rPr>
              <a:t>M</a:t>
            </a:r>
            <a:r>
              <a:rPr lang="en" altLang="en-US" sz="2000" b="1" dirty="0" smtClean="0">
                <a:latin typeface="Times New Roman" pitchFamily="18" charset="0"/>
              </a:rPr>
              <a:t>icroscopically</a:t>
            </a:r>
            <a:r>
              <a:rPr lang="en" altLang="en-US" sz="2000" dirty="0">
                <a:latin typeface="Times New Roman" pitchFamily="18" charset="0"/>
              </a:rPr>
              <a:t>: </a:t>
            </a:r>
            <a:r>
              <a:rPr lang="en" altLang="en-US" sz="2000" dirty="0" smtClean="0">
                <a:latin typeface="Times New Roman" pitchFamily="18" charset="0"/>
              </a:rPr>
              <a:t>absence </a:t>
            </a:r>
            <a:r>
              <a:rPr lang="en" altLang="en-US" sz="2000" dirty="0">
                <a:latin typeface="Times New Roman" pitchFamily="18" charset="0"/>
              </a:rPr>
              <a:t>of ganglion cells in all layers of the intestinal wall.</a:t>
            </a:r>
            <a:endParaRPr lang="sl-SI" altLang="en-US" sz="2000" u="sng" dirty="0">
              <a:latin typeface="Times New Roman" pitchFamily="18" charset="0"/>
            </a:endParaRPr>
          </a:p>
          <a:p>
            <a:pPr marL="609600" lvl="0" indent="-609600" eaLnBrk="1" hangingPunct="1">
              <a:lnSpc>
                <a:spcPct val="80000"/>
              </a:lnSpc>
              <a:buNone/>
            </a:pPr>
            <a:endParaRPr lang="en-AU" altLang="en-US" sz="2000" dirty="0">
              <a:latin typeface="Times New Roman" pitchFamily="18" charset="0"/>
            </a:endParaRPr>
          </a:p>
          <a:p>
            <a:pPr marL="609600" lvl="0" indent="-609600" eaLnBrk="1" hangingPunct="1">
              <a:lnSpc>
                <a:spcPct val="80000"/>
              </a:lnSpc>
              <a:buNone/>
            </a:pPr>
            <a:r>
              <a:rPr lang="en" altLang="en-US" sz="2000" dirty="0">
                <a:solidFill>
                  <a:srgbClr val="FF0000"/>
                </a:solidFill>
                <a:latin typeface="Times New Roman" pitchFamily="18" charset="0"/>
              </a:rPr>
              <a:t>PATHOPHYSIOLOGY</a:t>
            </a:r>
            <a:endParaRPr lang="en-AU" altLang="en-US" sz="2000" dirty="0">
              <a:solidFill>
                <a:srgbClr val="FF0000"/>
              </a:solidFill>
              <a:latin typeface="Times New Roman" pitchFamily="18" charset="0"/>
            </a:endParaRPr>
          </a:p>
          <a:p>
            <a:pPr eaLnBrk="1" hangingPunct="1">
              <a:lnSpc>
                <a:spcPct val="80000"/>
              </a:lnSpc>
            </a:pPr>
            <a:r>
              <a:rPr sz="2000" dirty="0">
                <a:latin typeface="Times New Roman" pitchFamily="18" charset="0"/>
              </a:rPr>
              <a:t>Predominance of excitatory </a:t>
            </a:r>
            <a:r>
              <a:rPr sz="2000" dirty="0" smtClean="0">
                <a:latin typeface="Times New Roman" pitchFamily="18" charset="0"/>
              </a:rPr>
              <a:t>system</a:t>
            </a:r>
            <a:endParaRPr lang="sr-Latn-RS" sz="2000" dirty="0" smtClean="0">
              <a:latin typeface="Times New Roman" pitchFamily="18" charset="0"/>
            </a:endParaRPr>
          </a:p>
          <a:p>
            <a:pPr eaLnBrk="1" hangingPunct="1">
              <a:lnSpc>
                <a:spcPct val="80000"/>
              </a:lnSpc>
            </a:pPr>
            <a:r>
              <a:rPr sz="2000" dirty="0" smtClean="0">
                <a:latin typeface="Times New Roman" pitchFamily="18" charset="0"/>
              </a:rPr>
              <a:t>Absence </a:t>
            </a:r>
            <a:r>
              <a:rPr sz="2000" dirty="0">
                <a:latin typeface="Times New Roman" pitchFamily="18" charset="0"/>
              </a:rPr>
              <a:t>of propulsive </a:t>
            </a:r>
            <a:r>
              <a:rPr sz="2000" dirty="0" smtClean="0">
                <a:latin typeface="Times New Roman" pitchFamily="18" charset="0"/>
              </a:rPr>
              <a:t>peristalsis</a:t>
            </a:r>
            <a:endParaRPr lang="sr-Latn-RS" sz="2000" dirty="0" smtClean="0">
              <a:latin typeface="Times New Roman" pitchFamily="18" charset="0"/>
            </a:endParaRPr>
          </a:p>
          <a:p>
            <a:pPr eaLnBrk="1" hangingPunct="1">
              <a:lnSpc>
                <a:spcPct val="80000"/>
              </a:lnSpc>
            </a:pPr>
            <a:r>
              <a:rPr sz="2000" dirty="0" smtClean="0">
                <a:latin typeface="Times New Roman" pitchFamily="18" charset="0"/>
              </a:rPr>
              <a:t>Constant hypertension</a:t>
            </a:r>
            <a:endParaRPr lang="sr-Latn-RS" sz="2000" dirty="0" smtClean="0">
              <a:latin typeface="Times New Roman" pitchFamily="18" charset="0"/>
            </a:endParaRPr>
          </a:p>
          <a:p>
            <a:pPr eaLnBrk="1" hangingPunct="1">
              <a:lnSpc>
                <a:spcPct val="80000"/>
              </a:lnSpc>
            </a:pPr>
            <a:r>
              <a:rPr sz="2000" dirty="0" smtClean="0">
                <a:latin typeface="Times New Roman" pitchFamily="18" charset="0"/>
              </a:rPr>
              <a:t>Dilatation </a:t>
            </a:r>
            <a:r>
              <a:rPr sz="2000" dirty="0">
                <a:latin typeface="Times New Roman" pitchFamily="18" charset="0"/>
              </a:rPr>
              <a:t>of the proximal </a:t>
            </a:r>
            <a:r>
              <a:rPr sz="2000" dirty="0" smtClean="0">
                <a:latin typeface="Times New Roman" pitchFamily="18" charset="0"/>
              </a:rPr>
              <a:t>intestine</a:t>
            </a:r>
            <a:endParaRPr lang="sr-Latn-RS" sz="2000" dirty="0" smtClean="0">
              <a:latin typeface="Times New Roman" pitchFamily="18" charset="0"/>
            </a:endParaRPr>
          </a:p>
          <a:p>
            <a:pPr eaLnBrk="1" hangingPunct="1">
              <a:lnSpc>
                <a:spcPct val="80000"/>
              </a:lnSpc>
            </a:pPr>
            <a:r>
              <a:rPr sz="2000" dirty="0" smtClean="0">
                <a:latin typeface="Times New Roman" pitchFamily="18" charset="0"/>
              </a:rPr>
              <a:t>Severe </a:t>
            </a:r>
            <a:r>
              <a:rPr sz="2000" dirty="0">
                <a:latin typeface="Times New Roman" pitchFamily="18" charset="0"/>
              </a:rPr>
              <a:t>chronic </a:t>
            </a:r>
            <a:r>
              <a:rPr sz="2000" dirty="0" err="1">
                <a:latin typeface="Times New Roman" pitchFamily="18" charset="0"/>
              </a:rPr>
              <a:t>subocclusion</a:t>
            </a:r>
            <a:endParaRPr sz="2000" dirty="0">
              <a:latin typeface="Times New Roman" pitchFamily="18" charset="0"/>
            </a:endParaRPr>
          </a:p>
          <a:p>
            <a:pPr marL="609600" lvl="0" indent="-609600" eaLnBrk="1" hangingPunct="1">
              <a:lnSpc>
                <a:spcPct val="80000"/>
              </a:lnSpc>
              <a:buNone/>
            </a:pPr>
            <a:endParaRPr lang="en-AU" altLang="en-US" sz="2000" i="1" dirty="0">
              <a:solidFill>
                <a:srgbClr val="FF0000"/>
              </a:solidFill>
              <a:latin typeface="Times New Roman" pitchFamily="18" charset="0"/>
            </a:endParaRPr>
          </a:p>
        </p:txBody>
      </p:sp>
      <p:pic>
        <p:nvPicPr>
          <p:cNvPr id="3" name="Picture 4" descr="aganglionoza02"/>
          <p:cNvPicPr>
            <a:picLocks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572125" y="571500"/>
            <a:ext cx="3071813" cy="2430463"/>
          </a:xfrm>
          <a:noFill/>
        </p:spPr>
      </p:pic>
      <p:pic>
        <p:nvPicPr>
          <p:cNvPr id="4" name="Picture 9" descr="3"/>
          <p:cNvPicPr>
            <a:picLocks noChangeAspect="1" noChangeArrowheads="1"/>
          </p:cNvPicPr>
          <p:nvPr/>
        </p:nvPicPr>
        <p:blipFill>
          <a:blip r:embed="rId3" cstate="print">
            <a:extLst>
              <a:ext uri="{28A0092B-C50C-407E-A947-70E740481C1C}">
                <a14:useLocalDpi xmlns:a14="http://schemas.microsoft.com/office/drawing/2010/main" val="0"/>
              </a:ext>
            </a:extLst>
          </a:blip>
          <a:srcRect t="22115"/>
          <a:stretch>
            <a:fillRect/>
          </a:stretch>
        </p:blipFill>
        <p:spPr bwMode="auto">
          <a:xfrm>
            <a:off x="5562601" y="3276599"/>
            <a:ext cx="3096106" cy="274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p:cNvSpPr>
          <p:nvPr>
            <p:ph type="body" sz="half" idx="1"/>
          </p:nvPr>
        </p:nvSpPr>
        <p:spPr>
          <a:xfrm>
            <a:off x="539750" y="620713"/>
            <a:ext cx="4679950" cy="2519362"/>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marL="533400" lvl="0" indent="-533400" eaLnBrk="1" hangingPunct="1">
              <a:buNone/>
            </a:pPr>
            <a:r>
              <a:rPr lang="en" altLang="en-US" sz="2400" dirty="0">
                <a:solidFill>
                  <a:srgbClr val="FF0000"/>
                </a:solidFill>
                <a:latin typeface="Times New Roman" pitchFamily="18" charset="0"/>
              </a:rPr>
              <a:t>CLINICAL PICTURE</a:t>
            </a:r>
            <a:endParaRPr lang="sr-Latn-CS" altLang="en-US" sz="2400" dirty="0">
              <a:solidFill>
                <a:srgbClr val="FF0000"/>
              </a:solidFill>
              <a:latin typeface="Times New Roman" pitchFamily="18" charset="0"/>
            </a:endParaRPr>
          </a:p>
          <a:p>
            <a:pPr marL="0" lvl="0" indent="0" eaLnBrk="1" hangingPunct="1">
              <a:buNone/>
            </a:pPr>
            <a:r>
              <a:rPr lang="sr-Latn-RS" altLang="en-US" sz="2400" dirty="0" smtClean="0">
                <a:latin typeface="Times New Roman" pitchFamily="18" charset="0"/>
              </a:rPr>
              <a:t>1. C</a:t>
            </a:r>
            <a:r>
              <a:rPr lang="en" altLang="en-US" sz="2400" dirty="0" smtClean="0">
                <a:latin typeface="Times New Roman" pitchFamily="18" charset="0"/>
              </a:rPr>
              <a:t>linical </a:t>
            </a:r>
            <a:r>
              <a:rPr lang="en" altLang="en-US" sz="2400" dirty="0">
                <a:latin typeface="Times New Roman" pitchFamily="18" charset="0"/>
              </a:rPr>
              <a:t>forms:</a:t>
            </a:r>
            <a:endParaRPr lang="en-AU" altLang="en-US" sz="2400" dirty="0">
              <a:latin typeface="Times New Roman" pitchFamily="18" charset="0"/>
            </a:endParaRPr>
          </a:p>
          <a:p>
            <a:pPr marL="533400" lvl="0" indent="-533400" eaLnBrk="1" hangingPunct="1">
              <a:buNone/>
            </a:pPr>
            <a:r>
              <a:rPr lang="en" altLang="en-US" sz="2400" dirty="0">
                <a:latin typeface="Times New Roman" pitchFamily="18" charset="0"/>
              </a:rPr>
              <a:t>- </a:t>
            </a:r>
            <a:r>
              <a:rPr lang="en" altLang="en-US" sz="2400" b="1" dirty="0">
                <a:latin typeface="Times New Roman" pitchFamily="18" charset="0"/>
              </a:rPr>
              <a:t>by evolution </a:t>
            </a:r>
            <a:r>
              <a:rPr lang="en" altLang="en-US" sz="2400" dirty="0">
                <a:latin typeface="Times New Roman" pitchFamily="18" charset="0"/>
              </a:rPr>
              <a:t>:</a:t>
            </a:r>
            <a:endParaRPr lang="en-AU" altLang="en-US" sz="2400" dirty="0">
              <a:latin typeface="Times New Roman" pitchFamily="18" charset="0"/>
            </a:endParaRPr>
          </a:p>
          <a:p>
            <a:pPr marL="533400" lvl="0" indent="-533400" eaLnBrk="1" hangingPunct="1">
              <a:buNone/>
            </a:pPr>
            <a:r>
              <a:rPr lang="en" altLang="en-US" sz="2400" dirty="0">
                <a:latin typeface="Times New Roman" pitchFamily="18" charset="0"/>
              </a:rPr>
              <a:t>- acute, subacute, chronic</a:t>
            </a:r>
            <a:endParaRPr lang="en-AU" altLang="en-US" sz="2400" dirty="0">
              <a:latin typeface="Times New Roman" pitchFamily="18" charset="0"/>
            </a:endParaRPr>
          </a:p>
          <a:p>
            <a:pPr marL="533400" lvl="0" indent="-533400" eaLnBrk="1" hangingPunct="1">
              <a:buNone/>
            </a:pPr>
            <a:endParaRPr lang="en-AU" altLang="en-US" sz="800" dirty="0">
              <a:latin typeface="Times New Roman" pitchFamily="18" charset="0"/>
            </a:endParaRPr>
          </a:p>
          <a:p>
            <a:pPr marL="533400" lvl="0" indent="-533400" eaLnBrk="1" hangingPunct="1">
              <a:buNone/>
            </a:pPr>
            <a:r>
              <a:rPr lang="en" altLang="en-US" sz="2400" dirty="0">
                <a:latin typeface="Times New Roman" pitchFamily="18" charset="0"/>
              </a:rPr>
              <a:t>- </a:t>
            </a:r>
            <a:r>
              <a:rPr lang="en" altLang="en-US" sz="2400" b="1" dirty="0">
                <a:latin typeface="Times New Roman" pitchFamily="18" charset="0"/>
              </a:rPr>
              <a:t>according to age </a:t>
            </a:r>
            <a:r>
              <a:rPr lang="en" altLang="en-US" sz="2400" dirty="0">
                <a:latin typeface="Times New Roman" pitchFamily="18" charset="0"/>
              </a:rPr>
              <a:t>:</a:t>
            </a:r>
            <a:endParaRPr lang="en-AU" altLang="en-US" sz="2400" dirty="0">
              <a:latin typeface="Times New Roman" pitchFamily="18" charset="0"/>
            </a:endParaRPr>
          </a:p>
        </p:txBody>
      </p:sp>
      <p:graphicFrame>
        <p:nvGraphicFramePr>
          <p:cNvPr id="74755" name="Group 44"/>
          <p:cNvGraphicFramePr>
            <a:graphicFrameLocks noGrp="1"/>
          </p:cNvGraphicFramePr>
          <p:nvPr>
            <p:ph sz="half" idx="4294967295"/>
            <p:extLst>
              <p:ext uri="{D42A27DB-BD31-4B8C-83A1-F6EECF244321}">
                <p14:modId xmlns:p14="http://schemas.microsoft.com/office/powerpoint/2010/main" val="4041377928"/>
              </p:ext>
            </p:extLst>
          </p:nvPr>
        </p:nvGraphicFramePr>
        <p:xfrm>
          <a:off x="250825" y="3429000"/>
          <a:ext cx="8713787" cy="2740342"/>
        </p:xfrm>
        <a:graphic>
          <a:graphicData uri="http://schemas.openxmlformats.org/drawingml/2006/table">
            <a:tbl>
              <a:tblPr/>
              <a:tblGrid>
                <a:gridCol w="3025775"/>
                <a:gridCol w="2159000"/>
                <a:gridCol w="3529012"/>
              </a:tblGrid>
              <a:tr h="576262">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ctr" eaLnBrk="1" hangingPunct="1">
                        <a:spcBef>
                          <a:spcPct val="20000"/>
                        </a:spcBef>
                      </a:pPr>
                      <a:r>
                        <a:rPr lang="en" altLang="sr-Latn-RS" sz="2000" dirty="0">
                          <a:latin typeface="Times New Roman" pitchFamily="18" charset="0"/>
                        </a:rPr>
                        <a:t>a)</a:t>
                      </a:r>
                      <a:r>
                        <a:rPr lang="en" altLang="sr-Latn-RS" sz="2000" dirty="0">
                          <a:solidFill>
                            <a:srgbClr val="FFFF00"/>
                          </a:solidFill>
                          <a:latin typeface="Times New Roman" pitchFamily="18" charset="0"/>
                        </a:rPr>
                        <a:t> </a:t>
                      </a:r>
                      <a:r>
                        <a:rPr lang="en" altLang="sr-Latn-RS" sz="2000" dirty="0">
                          <a:solidFill>
                            <a:srgbClr val="FF0000"/>
                          </a:solidFill>
                          <a:latin typeface="Times New Roman" pitchFamily="18" charset="0"/>
                        </a:rPr>
                        <a:t>newborn baby</a:t>
                      </a:r>
                      <a:r>
                        <a:rPr lang="en" altLang="sr-Latn-RS" sz="2000" dirty="0">
                          <a:solidFill>
                            <a:srgbClr val="FFFF00"/>
                          </a:solidFill>
                          <a:latin typeface="Times New Roman" pitchFamily="18" charset="0"/>
                        </a:rPr>
                        <a:t> </a:t>
                      </a:r>
                      <a:endParaRPr lang="en-US" altLang="sr-Latn-RS" sz="2000" dirty="0">
                        <a:solidFill>
                          <a:srgbClr val="FFFF00"/>
                        </a:solidFill>
                        <a:latin typeface="Times New Roman" pitchFamily="18" charset="0"/>
                      </a:endParaRPr>
                    </a:p>
                  </a:txBody>
                  <a:tcPr>
                    <a:lnL w="28575">
                      <a:solidFill>
                        <a:schemeClr val="tx1"/>
                      </a:solidFill>
                      <a:miter lim="800000"/>
                    </a:lnL>
                    <a:lnR w="12700">
                      <a:solidFill>
                        <a:schemeClr val="tx1"/>
                      </a:solidFill>
                      <a:miter lim="800000"/>
                    </a:lnR>
                    <a:lnT w="28575">
                      <a:solidFill>
                        <a:schemeClr val="tx1"/>
                      </a:solidFill>
                      <a:miter lim="800000"/>
                    </a:lnT>
                    <a:lnB w="12700">
                      <a:solidFill>
                        <a:schemeClr val="tx1"/>
                      </a:solidFill>
                      <a:miter lim="800000"/>
                    </a:lnB>
                    <a:no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ctr" eaLnBrk="1" hangingPunct="1">
                        <a:spcBef>
                          <a:spcPct val="20000"/>
                        </a:spcBef>
                      </a:pPr>
                      <a:r>
                        <a:rPr lang="en" altLang="sr-Latn-RS" sz="2000">
                          <a:latin typeface="Times New Roman" pitchFamily="18" charset="0"/>
                        </a:rPr>
                        <a:t>b) </a:t>
                      </a:r>
                      <a:r>
                        <a:rPr lang="en" altLang="sr-Latn-RS" sz="2000">
                          <a:solidFill>
                            <a:srgbClr val="FF0000"/>
                          </a:solidFill>
                          <a:latin typeface="Times New Roman" pitchFamily="18" charset="0"/>
                        </a:rPr>
                        <a:t>an infant</a:t>
                      </a:r>
                      <a:endParaRPr lang="en-US" altLang="sr-Latn-RS" sz="2000">
                        <a:solidFill>
                          <a:srgbClr val="FF0000"/>
                        </a:solidFill>
                        <a:latin typeface="Times New Roman" pitchFamily="18" charset="0"/>
                      </a:endParaRPr>
                    </a:p>
                  </a:txBody>
                  <a:tcPr>
                    <a:lnL w="12700">
                      <a:solidFill>
                        <a:schemeClr val="tx1"/>
                      </a:solidFill>
                      <a:miter lim="800000"/>
                    </a:lnL>
                    <a:lnR w="12700">
                      <a:solidFill>
                        <a:schemeClr val="tx1"/>
                      </a:solidFill>
                      <a:miter lim="800000"/>
                    </a:lnR>
                    <a:lnT w="28575">
                      <a:solidFill>
                        <a:schemeClr val="tx1"/>
                      </a:solidFill>
                      <a:miter lim="800000"/>
                    </a:lnT>
                    <a:lnB w="12700">
                      <a:solidFill>
                        <a:schemeClr val="tx1"/>
                      </a:solidFill>
                      <a:miter lim="800000"/>
                    </a:lnB>
                    <a:no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algn="ctr" eaLnBrk="1" hangingPunct="1">
                        <a:spcBef>
                          <a:spcPct val="20000"/>
                        </a:spcBef>
                      </a:pPr>
                      <a:r>
                        <a:rPr lang="en" altLang="sr-Latn-RS" sz="2000">
                          <a:latin typeface="Times New Roman" pitchFamily="18" charset="0"/>
                        </a:rPr>
                        <a:t>c) </a:t>
                      </a:r>
                      <a:r>
                        <a:rPr lang="en" altLang="sr-Latn-RS" sz="2000">
                          <a:solidFill>
                            <a:srgbClr val="FF0000"/>
                          </a:solidFill>
                          <a:latin typeface="Times New Roman" pitchFamily="18" charset="0"/>
                        </a:rPr>
                        <a:t>after 1 year</a:t>
                      </a:r>
                      <a:r>
                        <a:rPr lang="en" altLang="sr-Latn-RS" sz="2000">
                          <a:latin typeface="Times New Roman" pitchFamily="18" charset="0"/>
                        </a:rPr>
                        <a:t> </a:t>
                      </a:r>
                      <a:endParaRPr lang="en-US" altLang="sr-Latn-RS" sz="2000">
                        <a:latin typeface="Times New Roman" pitchFamily="18" charset="0"/>
                      </a:endParaRPr>
                    </a:p>
                  </a:txBody>
                  <a:tcPr>
                    <a:lnL w="12700">
                      <a:solidFill>
                        <a:schemeClr val="tx1"/>
                      </a:solidFill>
                      <a:miter lim="800000"/>
                    </a:lnL>
                    <a:lnR w="28575">
                      <a:solidFill>
                        <a:schemeClr val="tx1"/>
                      </a:solidFill>
                      <a:miter lim="800000"/>
                    </a:lnR>
                    <a:lnT w="28575">
                      <a:solidFill>
                        <a:schemeClr val="tx1"/>
                      </a:solidFill>
                      <a:miter lim="800000"/>
                    </a:lnT>
                    <a:lnB w="12700">
                      <a:solidFill>
                        <a:schemeClr val="tx1"/>
                      </a:solidFill>
                      <a:miter lim="800000"/>
                    </a:lnB>
                    <a:noFill/>
                  </a:tcPr>
                </a:tc>
              </a:tr>
              <a:tr h="2087562">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20000"/>
                        </a:spcBef>
                        <a:buChar char="-"/>
                      </a:pPr>
                      <a:r>
                        <a:rPr lang="en" altLang="sr-Latn-RS" sz="2000" dirty="0" smtClean="0">
                          <a:latin typeface="Times New Roman" pitchFamily="18" charset="0"/>
                        </a:rPr>
                        <a:t>leus</a:t>
                      </a:r>
                      <a:endParaRPr lang="sr-Latn-CS" altLang="sr-Latn-RS" sz="2000" dirty="0">
                        <a:latin typeface="Times New Roman" pitchFamily="18" charset="0"/>
                      </a:endParaRPr>
                    </a:p>
                    <a:p>
                      <a:pPr marL="0" lvl="0" indent="0" eaLnBrk="1" hangingPunct="1">
                        <a:spcBef>
                          <a:spcPct val="20000"/>
                        </a:spcBef>
                        <a:buChar char="-"/>
                      </a:pPr>
                      <a:r>
                        <a:rPr lang="en" altLang="sr-Latn-RS" sz="2000" dirty="0">
                          <a:latin typeface="Times New Roman" pitchFamily="18" charset="0"/>
                        </a:rPr>
                        <a:t> enterocolitis</a:t>
                      </a:r>
                      <a:endParaRPr lang="sr-Latn-CS" altLang="sr-Latn-RS" sz="2000" dirty="0">
                        <a:latin typeface="Times New Roman" pitchFamily="18" charset="0"/>
                      </a:endParaRPr>
                    </a:p>
                    <a:p>
                      <a:pPr marL="0" lvl="0" indent="0" eaLnBrk="1" hangingPunct="1">
                        <a:spcBef>
                          <a:spcPct val="20000"/>
                        </a:spcBef>
                        <a:buChar char="-"/>
                      </a:pPr>
                      <a:r>
                        <a:rPr lang="en" altLang="sr-Latn-RS" sz="2000" dirty="0">
                          <a:latin typeface="Times New Roman" pitchFamily="18" charset="0"/>
                        </a:rPr>
                        <a:t> spontaneous perforation</a:t>
                      </a:r>
                      <a:endParaRPr lang="en-US" altLang="sr-Latn-RS" sz="2000" dirty="0">
                        <a:latin typeface="Times New Roman" pitchFamily="18" charset="0"/>
                      </a:endParaRPr>
                    </a:p>
                  </a:txBody>
                  <a:tcPr>
                    <a:lnL w="28575">
                      <a:solidFill>
                        <a:schemeClr val="tx1"/>
                      </a:solidFill>
                      <a:miter lim="800000"/>
                    </a:lnL>
                    <a:lnR w="12700">
                      <a:solidFill>
                        <a:schemeClr val="tx1"/>
                      </a:solidFill>
                      <a:miter lim="800000"/>
                    </a:lnR>
                    <a:lnT w="12700">
                      <a:solidFill>
                        <a:schemeClr val="tx1"/>
                      </a:solidFill>
                      <a:miter lim="800000"/>
                    </a:lnT>
                    <a:lnB w="28575">
                      <a:solidFill>
                        <a:schemeClr val="tx1"/>
                      </a:solidFill>
                      <a:miter lim="800000"/>
                    </a:lnB>
                    <a:no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20000"/>
                        </a:spcBef>
                      </a:pPr>
                      <a:r>
                        <a:rPr lang="en" altLang="sr-Latn-RS" sz="2000">
                          <a:latin typeface="Times New Roman" pitchFamily="18" charset="0"/>
                        </a:rPr>
                        <a:t>- constipation</a:t>
                      </a:r>
                      <a:endParaRPr lang="en-AU" altLang="sr-Latn-RS" sz="2000">
                        <a:latin typeface="Times New Roman" pitchFamily="18" charset="0"/>
                      </a:endParaRPr>
                    </a:p>
                    <a:p>
                      <a:pPr marL="0" lvl="0" indent="0" eaLnBrk="1" hangingPunct="1">
                        <a:spcBef>
                          <a:spcPct val="20000"/>
                        </a:spcBef>
                      </a:pPr>
                      <a:r>
                        <a:rPr lang="en" altLang="sr-Latn-RS" sz="2000">
                          <a:latin typeface="Times New Roman" pitchFamily="18" charset="0"/>
                        </a:rPr>
                        <a:t>- subocclusion</a:t>
                      </a:r>
                      <a:endParaRPr lang="en-AU" altLang="sr-Latn-RS" sz="2000">
                        <a:latin typeface="Times New Roman" pitchFamily="18" charset="0"/>
                      </a:endParaRPr>
                    </a:p>
                    <a:p>
                      <a:pPr marL="0" lvl="0" indent="0" eaLnBrk="1" hangingPunct="1">
                        <a:spcBef>
                          <a:spcPct val="20000"/>
                        </a:spcBef>
                      </a:pPr>
                      <a:r>
                        <a:rPr lang="en" altLang="sr-Latn-RS" sz="2000">
                          <a:latin typeface="Times New Roman" pitchFamily="18" charset="0"/>
                        </a:rPr>
                        <a:t>- diarrhea</a:t>
                      </a:r>
                      <a:r>
                        <a:rPr lang="en" altLang="sr-Latn-RS" sz="2400">
                          <a:latin typeface="Times New Roman" pitchFamily="18" charset="0"/>
                        </a:rPr>
                        <a:t> </a:t>
                      </a:r>
                      <a:endParaRPr lang="en-US" altLang="sr-Latn-RS" sz="2400">
                        <a:latin typeface="Times New Roman" pitchFamily="18" charset="0"/>
                      </a:endParaRPr>
                    </a:p>
                  </a:txBody>
                  <a:tcPr>
                    <a:lnL w="12700">
                      <a:solidFill>
                        <a:schemeClr val="tx1"/>
                      </a:solidFill>
                      <a:miter lim="800000"/>
                    </a:lnL>
                    <a:lnR w="12700">
                      <a:solidFill>
                        <a:schemeClr val="tx1"/>
                      </a:solidFill>
                      <a:miter lim="800000"/>
                    </a:lnR>
                    <a:lnT w="12700">
                      <a:solidFill>
                        <a:schemeClr val="tx1"/>
                      </a:solidFill>
                      <a:miter lim="800000"/>
                    </a:lnT>
                    <a:lnB w="28575">
                      <a:solidFill>
                        <a:schemeClr val="tx1"/>
                      </a:solidFill>
                      <a:miter lim="800000"/>
                    </a:lnB>
                    <a:noFill/>
                  </a:tcPr>
                </a:tc>
                <a:tc>
                  <a:txBody>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spcBef>
                          <a:spcPct val="20000"/>
                        </a:spcBef>
                      </a:pPr>
                      <a:r>
                        <a:rPr lang="en" altLang="sr-Latn-RS" sz="2000">
                          <a:latin typeface="Times New Roman" pitchFamily="18" charset="0"/>
                        </a:rPr>
                        <a:t>( </a:t>
                      </a:r>
                      <a:r>
                        <a:rPr lang="en" altLang="sr-Latn-RS" sz="2000" u="sng">
                          <a:latin typeface="Times New Roman" pitchFamily="18" charset="0"/>
                        </a:rPr>
                        <a:t>historical megacolon </a:t>
                      </a:r>
                      <a:r>
                        <a:rPr lang="en" altLang="sr-Latn-RS" sz="2000">
                          <a:latin typeface="Times New Roman" pitchFamily="18" charset="0"/>
                        </a:rPr>
                        <a:t>) </a:t>
                      </a:r>
                      <a:endParaRPr lang="sr-Latn-CS" altLang="sr-Latn-RS" sz="2000">
                        <a:latin typeface="Times New Roman" pitchFamily="18" charset="0"/>
                      </a:endParaRPr>
                    </a:p>
                    <a:p>
                      <a:pPr marL="0" lvl="0" indent="0" eaLnBrk="1" hangingPunct="1">
                        <a:spcBef>
                          <a:spcPct val="20000"/>
                        </a:spcBef>
                        <a:buChar char="-"/>
                      </a:pPr>
                      <a:r>
                        <a:rPr lang="en" altLang="sr-Latn-RS" sz="2000">
                          <a:latin typeface="Times New Roman" pitchFamily="18" charset="0"/>
                        </a:rPr>
                        <a:t>"frog belly"</a:t>
                      </a:r>
                      <a:endParaRPr lang="sr-Latn-CS" altLang="sr-Latn-RS" sz="2000">
                        <a:latin typeface="Times New Roman" pitchFamily="18" charset="0"/>
                      </a:endParaRPr>
                    </a:p>
                    <a:p>
                      <a:pPr marL="0" lvl="0" indent="0" eaLnBrk="1" hangingPunct="1">
                        <a:spcBef>
                          <a:spcPct val="20000"/>
                        </a:spcBef>
                        <a:buChar char="-"/>
                      </a:pPr>
                      <a:r>
                        <a:rPr lang="en" altLang="sr-Latn-RS" sz="2000">
                          <a:latin typeface="Times New Roman" pitchFamily="18" charset="0"/>
                        </a:rPr>
                        <a:t> constipation </a:t>
                      </a:r>
                      <a:endParaRPr lang="sr-Latn-CS" altLang="sr-Latn-RS" sz="2000">
                        <a:latin typeface="Times New Roman" pitchFamily="18" charset="0"/>
                      </a:endParaRPr>
                    </a:p>
                    <a:p>
                      <a:pPr marL="0" lvl="0" indent="0" eaLnBrk="1" hangingPunct="1">
                        <a:spcBef>
                          <a:spcPct val="20000"/>
                        </a:spcBef>
                        <a:buChar char="-"/>
                      </a:pPr>
                      <a:r>
                        <a:rPr lang="en" altLang="sr-Latn-RS" sz="2000">
                          <a:latin typeface="Times New Roman" pitchFamily="18" charset="0"/>
                        </a:rPr>
                        <a:t> diarrhea </a:t>
                      </a:r>
                      <a:endParaRPr lang="sr-Latn-CS" altLang="sr-Latn-RS" sz="2000">
                        <a:latin typeface="Times New Roman" pitchFamily="18" charset="0"/>
                      </a:endParaRPr>
                    </a:p>
                    <a:p>
                      <a:pPr marL="0" lvl="0" indent="0" eaLnBrk="1" hangingPunct="1">
                        <a:spcBef>
                          <a:spcPct val="20000"/>
                        </a:spcBef>
                        <a:buChar char="-"/>
                      </a:pPr>
                      <a:r>
                        <a:rPr lang="en" altLang="sr-Latn-RS" sz="2000">
                          <a:latin typeface="Times New Roman" pitchFamily="18" charset="0"/>
                        </a:rPr>
                        <a:t>retardation in growth and development</a:t>
                      </a:r>
                      <a:endParaRPr lang="en-US" altLang="sr-Latn-RS" sz="2000">
                        <a:latin typeface="Times New Roman" pitchFamily="18" charset="0"/>
                      </a:endParaRPr>
                    </a:p>
                  </a:txBody>
                  <a:tcPr>
                    <a:lnL w="12700">
                      <a:solidFill>
                        <a:schemeClr val="tx1"/>
                      </a:solidFill>
                      <a:miter lim="800000"/>
                    </a:lnL>
                    <a:lnR w="28575">
                      <a:solidFill>
                        <a:schemeClr val="tx1"/>
                      </a:solidFill>
                      <a:miter lim="800000"/>
                    </a:lnR>
                    <a:lnT w="12700">
                      <a:solidFill>
                        <a:schemeClr val="tx1"/>
                      </a:solidFill>
                      <a:miter lim="800000"/>
                    </a:lnT>
                    <a:lnB w="28575">
                      <a:solidFill>
                        <a:schemeClr val="tx1"/>
                      </a:solidFill>
                      <a:miter lim="800000"/>
                    </a:lnB>
                    <a:noFill/>
                  </a:tcPr>
                </a:tc>
              </a:tr>
            </a:tbl>
          </a:graphicData>
        </a:graphic>
      </p:graphicFrame>
      <p:pic>
        <p:nvPicPr>
          <p:cNvPr id="4" name="Picture 35" descr="000hirspru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685800"/>
            <a:ext cx="3236913"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p:cNvSpPr>
            <a:spLocks noGrp="1"/>
          </p:cNvSpPr>
          <p:nvPr>
            <p:ph type="body" idx="1"/>
          </p:nvPr>
        </p:nvSpPr>
        <p:spPr>
          <a:xfrm>
            <a:off x="468313" y="836613"/>
            <a:ext cx="8229600" cy="5545137"/>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marL="609600" lvl="0" indent="-609600" eaLnBrk="1" hangingPunct="1">
              <a:buNone/>
            </a:pPr>
            <a:r>
              <a:rPr lang="en" altLang="en-US" sz="2400" dirty="0">
                <a:latin typeface="Times New Roman" pitchFamily="18" charset="0"/>
              </a:rPr>
              <a:t>2. </a:t>
            </a:r>
            <a:r>
              <a:rPr lang="sr-Latn-RS" altLang="en-US" sz="2400" dirty="0">
                <a:solidFill>
                  <a:srgbClr val="FF0000"/>
                </a:solidFill>
                <a:latin typeface="Times New Roman" pitchFamily="18" charset="0"/>
              </a:rPr>
              <a:t>S</a:t>
            </a:r>
            <a:r>
              <a:rPr lang="en" altLang="en-US" sz="2400" dirty="0" smtClean="0">
                <a:solidFill>
                  <a:srgbClr val="FF0000"/>
                </a:solidFill>
                <a:latin typeface="Times New Roman" pitchFamily="18" charset="0"/>
              </a:rPr>
              <a:t>ymptomatology</a:t>
            </a:r>
            <a:endParaRPr lang="sl-SI" altLang="en-US" sz="2400" u="sng" dirty="0">
              <a:solidFill>
                <a:srgbClr val="FF0000"/>
              </a:solidFill>
              <a:latin typeface="Times New Roman" pitchFamily="18" charset="0"/>
            </a:endParaRPr>
          </a:p>
          <a:p>
            <a:pPr marL="609600" lvl="0" indent="-609600" eaLnBrk="1" hangingPunct="1">
              <a:buNone/>
            </a:pPr>
            <a:r>
              <a:rPr sz="2400" dirty="0">
                <a:latin typeface="Times New Roman" pitchFamily="18" charset="0"/>
              </a:rPr>
              <a:t>- </a:t>
            </a:r>
            <a:r>
              <a:rPr lang="en" altLang="en-US" sz="2400" b="1" dirty="0">
                <a:latin typeface="Times New Roman" pitchFamily="18" charset="0"/>
              </a:rPr>
              <a:t>a newborn</a:t>
            </a:r>
            <a:endParaRPr lang="sl-SI" altLang="en-US" sz="2400" b="1" dirty="0">
              <a:latin typeface="Times New Roman" pitchFamily="18" charset="0"/>
            </a:endParaRPr>
          </a:p>
          <a:p>
            <a:pPr marL="609600" lvl="0" indent="-609600" eaLnBrk="1" hangingPunct="1">
              <a:buNone/>
            </a:pPr>
            <a:endParaRPr lang="sl-SI" altLang="en-US" sz="800" dirty="0">
              <a:latin typeface="Times New Roman" pitchFamily="18" charset="0"/>
            </a:endParaRPr>
          </a:p>
          <a:p>
            <a:pPr marL="990600" lvl="1" indent="-533400" eaLnBrk="1" hangingPunct="1">
              <a:buFontTx/>
              <a:buAutoNum type="arabicPeriod"/>
            </a:pPr>
            <a:r>
              <a:rPr lang="en" altLang="en-US" sz="2000" dirty="0">
                <a:latin typeface="Times New Roman" pitchFamily="18" charset="0"/>
              </a:rPr>
              <a:t>meconium emission is delayed after 24 hours (a warning sign!) – </a:t>
            </a:r>
            <a:r>
              <a:rPr lang="en" altLang="en-US" sz="2000" dirty="0" smtClean="0">
                <a:latin typeface="Times New Roman" pitchFamily="18" charset="0"/>
              </a:rPr>
              <a:t>94%</a:t>
            </a:r>
            <a:endParaRPr lang="en-AU" altLang="en-US" sz="2000" dirty="0">
              <a:latin typeface="Times New Roman" pitchFamily="18" charset="0"/>
            </a:endParaRPr>
          </a:p>
          <a:p>
            <a:pPr marL="990600" lvl="1" indent="-533400" eaLnBrk="1" hangingPunct="1">
              <a:buFontTx/>
              <a:buAutoNum type="arabicPeriod"/>
            </a:pPr>
            <a:r>
              <a:rPr lang="en" altLang="en-US" sz="2000" dirty="0">
                <a:latin typeface="Times New Roman" pitchFamily="18" charset="0"/>
              </a:rPr>
              <a:t>constipation - </a:t>
            </a:r>
            <a:r>
              <a:rPr lang="en" altLang="en-US" sz="2000" dirty="0" smtClean="0">
                <a:latin typeface="Times New Roman" pitchFamily="18" charset="0"/>
              </a:rPr>
              <a:t>93%</a:t>
            </a:r>
            <a:endParaRPr lang="en-AU" altLang="en-US" sz="2000" dirty="0">
              <a:latin typeface="Times New Roman" pitchFamily="18" charset="0"/>
            </a:endParaRPr>
          </a:p>
          <a:p>
            <a:pPr marL="990600" lvl="1" indent="-533400" eaLnBrk="1" hangingPunct="1">
              <a:buFontTx/>
              <a:buAutoNum type="arabicPeriod"/>
            </a:pPr>
            <a:r>
              <a:rPr lang="en" altLang="en-US" sz="2000" dirty="0">
                <a:latin typeface="Times New Roman" pitchFamily="18" charset="0"/>
              </a:rPr>
              <a:t>abdominal distension – </a:t>
            </a:r>
            <a:r>
              <a:rPr lang="en" altLang="en-US" sz="2000" dirty="0" smtClean="0">
                <a:latin typeface="Times New Roman" pitchFamily="18" charset="0"/>
              </a:rPr>
              <a:t>87%</a:t>
            </a:r>
            <a:endParaRPr lang="en-AU" altLang="en-US" sz="2000" dirty="0">
              <a:latin typeface="Times New Roman" pitchFamily="18" charset="0"/>
            </a:endParaRPr>
          </a:p>
          <a:p>
            <a:pPr marL="990600" lvl="1" indent="-533400" eaLnBrk="1" hangingPunct="1">
              <a:buFontTx/>
              <a:buAutoNum type="arabicPeriod"/>
            </a:pPr>
            <a:r>
              <a:rPr lang="en" altLang="en-US" sz="2000" dirty="0">
                <a:latin typeface="Times New Roman" pitchFamily="18" charset="0"/>
              </a:rPr>
              <a:t>vomiting – </a:t>
            </a:r>
            <a:r>
              <a:rPr lang="en" altLang="en-US" sz="2000" dirty="0" smtClean="0">
                <a:latin typeface="Times New Roman" pitchFamily="18" charset="0"/>
              </a:rPr>
              <a:t>64%</a:t>
            </a:r>
            <a:endParaRPr lang="en-AU" altLang="en-US" sz="2000" dirty="0">
              <a:latin typeface="Times New Roman" pitchFamily="18" charset="0"/>
            </a:endParaRPr>
          </a:p>
          <a:p>
            <a:pPr marL="990600" lvl="1" indent="-533400" eaLnBrk="1" hangingPunct="1">
              <a:buFontTx/>
              <a:buAutoNum type="arabicPeriod"/>
            </a:pPr>
            <a:r>
              <a:rPr lang="en" altLang="en-US" sz="2000" dirty="0">
                <a:latin typeface="Times New Roman" pitchFamily="18" charset="0"/>
              </a:rPr>
              <a:t>diarrhea - </a:t>
            </a:r>
            <a:r>
              <a:rPr lang="en" altLang="en-US" sz="2000" dirty="0" smtClean="0">
                <a:latin typeface="Times New Roman" pitchFamily="18" charset="0"/>
              </a:rPr>
              <a:t>26%</a:t>
            </a:r>
            <a:endParaRPr lang="en-AU" altLang="en-US" sz="2000" dirty="0">
              <a:latin typeface="Times New Roman" pitchFamily="18" charset="0"/>
            </a:endParaRPr>
          </a:p>
          <a:p>
            <a:pPr marL="990600" lvl="1" indent="-533400" eaLnBrk="1" hangingPunct="1">
              <a:buFontTx/>
              <a:buAutoNum type="arabicPeriod"/>
            </a:pPr>
            <a:r>
              <a:rPr lang="en" altLang="en-US" sz="2000" dirty="0">
                <a:latin typeface="Times New Roman" pitchFamily="18" charset="0"/>
              </a:rPr>
              <a:t>neonatal perforation – </a:t>
            </a:r>
            <a:r>
              <a:rPr lang="en" altLang="en-US" sz="2000" dirty="0" smtClean="0">
                <a:latin typeface="Times New Roman" pitchFamily="18" charset="0"/>
              </a:rPr>
              <a:t>3-4%</a:t>
            </a:r>
            <a:endParaRPr lang="en-AU" altLang="en-US" sz="2000" dirty="0">
              <a:latin typeface="Times New Roman" pitchFamily="18" charset="0"/>
            </a:endParaRPr>
          </a:p>
          <a:p>
            <a:pPr marL="990600" lvl="1" indent="-533400" eaLnBrk="1" hangingPunct="1">
              <a:buFontTx/>
              <a:buAutoNum type="arabicPeriod"/>
            </a:pPr>
            <a:r>
              <a:rPr lang="en" altLang="en-US" sz="2000" dirty="0">
                <a:latin typeface="Times New Roman" pitchFamily="18" charset="0"/>
              </a:rPr>
              <a:t>empty rectum (rectal </a:t>
            </a:r>
            <a:r>
              <a:rPr lang="sr-Latn-RS" altLang="en-US" sz="2000" dirty="0" smtClean="0">
                <a:latin typeface="Times New Roman" pitchFamily="18" charset="0"/>
              </a:rPr>
              <a:t>examination</a:t>
            </a:r>
            <a:r>
              <a:rPr lang="en" altLang="en-US" sz="2000" dirty="0" smtClean="0">
                <a:latin typeface="Times New Roman" pitchFamily="18" charset="0"/>
              </a:rPr>
              <a:t>!) </a:t>
            </a:r>
            <a:r>
              <a:rPr lang="en" altLang="en-US" sz="2000" dirty="0">
                <a:latin typeface="Times New Roman" pitchFamily="18" charset="0"/>
              </a:rPr>
              <a:t>– </a:t>
            </a:r>
            <a:r>
              <a:rPr lang="en" altLang="en-US" sz="2000" dirty="0" smtClean="0">
                <a:latin typeface="Times New Roman" pitchFamily="18" charset="0"/>
              </a:rPr>
              <a:t>61%</a:t>
            </a:r>
            <a:endParaRPr lang="en-AU" altLang="en-US" sz="2000" dirty="0">
              <a:latin typeface="Times New Roman" pitchFamily="18" charset="0"/>
            </a:endParaRPr>
          </a:p>
          <a:p>
            <a:pPr marL="990600" lvl="1" indent="-533400" eaLnBrk="1" hangingPunct="1">
              <a:buFontTx/>
              <a:buAutoNum type="arabicPeriod"/>
            </a:pPr>
            <a:r>
              <a:rPr lang="en" altLang="en-US" sz="2000" dirty="0">
                <a:latin typeface="Times New Roman" pitchFamily="18" charset="0"/>
              </a:rPr>
              <a:t>dehydration - </a:t>
            </a:r>
            <a:r>
              <a:rPr lang="en" altLang="en-US" sz="2000" dirty="0" smtClean="0">
                <a:latin typeface="Times New Roman" pitchFamily="18" charset="0"/>
              </a:rPr>
              <a:t>24%</a:t>
            </a:r>
            <a:endParaRPr lang="en-AU" altLang="en-US" sz="2000" dirty="0">
              <a:latin typeface="Times New Roman" pitchFamily="18" charset="0"/>
            </a:endParaRPr>
          </a:p>
          <a:p>
            <a:pPr marL="990600" lvl="1" indent="-533400" eaLnBrk="1" hangingPunct="1">
              <a:buFontTx/>
              <a:buAutoNum type="arabicPeriod"/>
            </a:pPr>
            <a:r>
              <a:rPr lang="en" altLang="en-US" sz="2000" dirty="0">
                <a:latin typeface="Times New Roman" pitchFamily="18" charset="0"/>
              </a:rPr>
              <a:t>palpation of intestinal </a:t>
            </a:r>
            <a:r>
              <a:rPr lang="sr-Latn-RS" altLang="en-US" sz="2000" dirty="0" smtClean="0">
                <a:latin typeface="Times New Roman" pitchFamily="18" charset="0"/>
              </a:rPr>
              <a:t>loops</a:t>
            </a:r>
            <a:r>
              <a:rPr lang="en" altLang="en-US" sz="2000" dirty="0" smtClean="0">
                <a:latin typeface="Times New Roman" pitchFamily="18" charset="0"/>
              </a:rPr>
              <a:t>- 23%</a:t>
            </a:r>
            <a:endParaRPr lang="en-AU" altLang="en-US" sz="2000" dirty="0">
              <a:latin typeface="Times New Roman" pitchFamily="18" charset="0"/>
            </a:endParaRPr>
          </a:p>
          <a:p>
            <a:pPr marL="990600" lvl="1" indent="-533400" eaLnBrk="1" hangingPunct="1">
              <a:buFontTx/>
              <a:buAutoNum type="arabicPeriod"/>
            </a:pPr>
            <a:r>
              <a:rPr lang="en" altLang="en-US" sz="2000" dirty="0">
                <a:latin typeface="Times New Roman" pitchFamily="18" charset="0"/>
              </a:rPr>
              <a:t>rectal impaction - </a:t>
            </a:r>
            <a:r>
              <a:rPr lang="en" altLang="en-US" sz="2000" dirty="0" smtClean="0">
                <a:latin typeface="Times New Roman" pitchFamily="18" charset="0"/>
              </a:rPr>
              <a:t>7%</a:t>
            </a:r>
            <a:endParaRPr lang="en-AU" altLang="en-US" sz="2000" dirty="0">
              <a:latin typeface="Times New Roman" pitchFamily="18" charset="0"/>
            </a:endParaRP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p:cNvSpPr>
          <p:nvPr>
            <p:ph type="body" idx="1"/>
          </p:nvPr>
        </p:nvSpPr>
        <p:spPr>
          <a:xfrm>
            <a:off x="457200" y="404813"/>
            <a:ext cx="8229600" cy="6238875"/>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marL="1371600" lvl="2" indent="-457200" eaLnBrk="1" hangingPunct="1">
              <a:buFontTx/>
              <a:buChar char="-"/>
            </a:pPr>
            <a:endParaRPr b="1" dirty="0">
              <a:solidFill>
                <a:schemeClr val="bg1"/>
              </a:solidFill>
              <a:latin typeface="Times New Roman" pitchFamily="18" charset="0"/>
            </a:endParaRPr>
          </a:p>
          <a:p>
            <a:pPr marL="1371600" lvl="2" indent="-457200" eaLnBrk="1" hangingPunct="1">
              <a:buNone/>
            </a:pPr>
            <a:r>
              <a:rPr lang="en" altLang="en-US" dirty="0">
                <a:latin typeface="Times New Roman" pitchFamily="18" charset="0"/>
              </a:rPr>
              <a:t>- </a:t>
            </a:r>
            <a:r>
              <a:rPr lang="sr-Latn-RS" altLang="en-US" dirty="0" smtClean="0">
                <a:solidFill>
                  <a:srgbClr val="FF0000"/>
                </a:solidFill>
                <a:latin typeface="Times New Roman" pitchFamily="18" charset="0"/>
              </a:rPr>
              <a:t>A</a:t>
            </a:r>
            <a:r>
              <a:rPr dirty="0" err="1" smtClean="0">
                <a:solidFill>
                  <a:srgbClr val="FF0000"/>
                </a:solidFill>
                <a:latin typeface="Times New Roman" pitchFamily="18" charset="0"/>
              </a:rPr>
              <a:t>fter</a:t>
            </a:r>
            <a:r>
              <a:rPr dirty="0" smtClean="0">
                <a:solidFill>
                  <a:srgbClr val="FF0000"/>
                </a:solidFill>
                <a:latin typeface="Times New Roman" pitchFamily="18" charset="0"/>
              </a:rPr>
              <a:t> </a:t>
            </a:r>
            <a:r>
              <a:rPr dirty="0">
                <a:solidFill>
                  <a:srgbClr val="FF0000"/>
                </a:solidFill>
                <a:latin typeface="Times New Roman" pitchFamily="18" charset="0"/>
              </a:rPr>
              <a:t>the first year</a:t>
            </a:r>
            <a:endParaRPr lang="en-AU" altLang="en-US" sz="1800" dirty="0">
              <a:solidFill>
                <a:srgbClr val="FF0000"/>
              </a:solidFill>
              <a:latin typeface="Times New Roman" pitchFamily="18" charset="0"/>
            </a:endParaRPr>
          </a:p>
          <a:p>
            <a:pPr marL="609600" lvl="0" indent="-609600" eaLnBrk="1" hangingPunct="1">
              <a:buNone/>
            </a:pPr>
            <a:endParaRPr lang="en-AU" altLang="en-US" sz="800" dirty="0">
              <a:latin typeface="Times New Roman" pitchFamily="18" charset="0"/>
            </a:endParaRPr>
          </a:p>
          <a:p>
            <a:pPr marL="609600" lvl="0" indent="-609600" eaLnBrk="1" hangingPunct="1"/>
            <a:r>
              <a:rPr lang="en" altLang="en-US" sz="2400" dirty="0">
                <a:latin typeface="Times New Roman" pitchFamily="18" charset="0"/>
                <a:cs typeface="Times New Roman" pitchFamily="18" charset="0"/>
              </a:rPr>
              <a:t>chronic constipation since birth – </a:t>
            </a:r>
            <a:r>
              <a:rPr lang="en" altLang="en-US" sz="2400" dirty="0" smtClean="0">
                <a:latin typeface="Times New Roman" pitchFamily="18" charset="0"/>
                <a:cs typeface="Times New Roman" pitchFamily="18" charset="0"/>
              </a:rPr>
              <a:t>100%</a:t>
            </a:r>
            <a:endParaRPr lang="en-AU" altLang="en-US" sz="2400" dirty="0">
              <a:latin typeface="Times New Roman" pitchFamily="18" charset="0"/>
              <a:cs typeface="Times New Roman" pitchFamily="18" charset="0"/>
            </a:endParaRPr>
          </a:p>
          <a:p>
            <a:pPr marL="609600" lvl="0" indent="-609600" eaLnBrk="1" hangingPunct="1"/>
            <a:r>
              <a:rPr lang="en" altLang="en-US" sz="2400" dirty="0">
                <a:latin typeface="Times New Roman" pitchFamily="18" charset="0"/>
                <a:cs typeface="Times New Roman" pitchFamily="18" charset="0"/>
              </a:rPr>
              <a:t>distended abdomen – </a:t>
            </a:r>
            <a:r>
              <a:rPr lang="en" altLang="en-US" sz="2400" dirty="0" smtClean="0">
                <a:latin typeface="Times New Roman" pitchFamily="18" charset="0"/>
                <a:cs typeface="Times New Roman" pitchFamily="18" charset="0"/>
              </a:rPr>
              <a:t>65-100%</a:t>
            </a:r>
            <a:endParaRPr lang="en-AU" altLang="en-US" sz="2400" dirty="0">
              <a:latin typeface="Times New Roman" pitchFamily="18" charset="0"/>
              <a:cs typeface="Times New Roman" pitchFamily="18" charset="0"/>
            </a:endParaRPr>
          </a:p>
          <a:p>
            <a:pPr marL="609600" lvl="0" indent="-609600" eaLnBrk="1" hangingPunct="1"/>
            <a:r>
              <a:rPr lang="en" altLang="en-US" sz="2400" dirty="0">
                <a:latin typeface="Times New Roman" pitchFamily="18" charset="0"/>
                <a:cs typeface="Times New Roman" pitchFamily="18" charset="0"/>
              </a:rPr>
              <a:t>vomiting – </a:t>
            </a:r>
            <a:r>
              <a:rPr lang="en" altLang="en-US" sz="2400" dirty="0" smtClean="0">
                <a:latin typeface="Times New Roman" pitchFamily="18" charset="0"/>
                <a:cs typeface="Times New Roman" pitchFamily="18" charset="0"/>
              </a:rPr>
              <a:t>25%</a:t>
            </a:r>
            <a:endParaRPr lang="en-AU" altLang="en-US" sz="2400" dirty="0">
              <a:latin typeface="Times New Roman" pitchFamily="18" charset="0"/>
              <a:cs typeface="Times New Roman" pitchFamily="18" charset="0"/>
            </a:endParaRPr>
          </a:p>
          <a:p>
            <a:pPr marL="609600" lvl="0" indent="-609600" eaLnBrk="1" hangingPunct="1"/>
            <a:r>
              <a:rPr lang="en" altLang="en-US" sz="2400" dirty="0">
                <a:latin typeface="Times New Roman" pitchFamily="18" charset="0"/>
                <a:cs typeface="Times New Roman" pitchFamily="18" charset="0"/>
              </a:rPr>
              <a:t>diarrhea - </a:t>
            </a:r>
            <a:r>
              <a:rPr lang="en" altLang="en-US" sz="2400" dirty="0" smtClean="0">
                <a:latin typeface="Times New Roman" pitchFamily="18" charset="0"/>
                <a:cs typeface="Times New Roman" pitchFamily="18" charset="0"/>
              </a:rPr>
              <a:t>25%</a:t>
            </a:r>
            <a:endParaRPr lang="en-AU" altLang="en-US" sz="2400" dirty="0">
              <a:latin typeface="Times New Roman" pitchFamily="18" charset="0"/>
              <a:cs typeface="Times New Roman" pitchFamily="18" charset="0"/>
            </a:endParaRPr>
          </a:p>
          <a:p>
            <a:pPr marL="609600" lvl="0" indent="-609600" eaLnBrk="1" hangingPunct="1"/>
            <a:r>
              <a:rPr lang="en" altLang="en-US" sz="2400" dirty="0" smtClean="0">
                <a:latin typeface="Times New Roman" pitchFamily="18" charset="0"/>
                <a:cs typeface="Times New Roman" pitchFamily="18" charset="0"/>
              </a:rPr>
              <a:t>f</a:t>
            </a:r>
            <a:r>
              <a:rPr lang="sr-Latn-RS" altLang="en-US" sz="2400" dirty="0" smtClean="0">
                <a:latin typeface="Times New Roman" pitchFamily="18" charset="0"/>
                <a:cs typeface="Times New Roman" pitchFamily="18" charset="0"/>
              </a:rPr>
              <a:t>a</a:t>
            </a:r>
            <a:r>
              <a:rPr lang="en" altLang="en-US" sz="2400" dirty="0" smtClean="0">
                <a:latin typeface="Times New Roman" pitchFamily="18" charset="0"/>
                <a:cs typeface="Times New Roman" pitchFamily="18" charset="0"/>
              </a:rPr>
              <a:t>eces </a:t>
            </a:r>
            <a:r>
              <a:rPr lang="en" altLang="en-US" sz="2400" dirty="0">
                <a:latin typeface="Times New Roman" pitchFamily="18" charset="0"/>
                <a:cs typeface="Times New Roman" pitchFamily="18" charset="0"/>
              </a:rPr>
              <a:t>- </a:t>
            </a:r>
            <a:r>
              <a:rPr lang="en" altLang="en-US" sz="2400" dirty="0" smtClean="0">
                <a:latin typeface="Times New Roman" pitchFamily="18" charset="0"/>
                <a:cs typeface="Times New Roman" pitchFamily="18" charset="0"/>
              </a:rPr>
              <a:t>32%</a:t>
            </a:r>
            <a:endParaRPr lang="en-AU" altLang="en-US" sz="2400" dirty="0">
              <a:latin typeface="Times New Roman" pitchFamily="18" charset="0"/>
              <a:cs typeface="Times New Roman" pitchFamily="18" charset="0"/>
            </a:endParaRPr>
          </a:p>
          <a:p>
            <a:pPr marL="609600" lvl="0" indent="-609600" eaLnBrk="1" hangingPunct="1"/>
            <a:r>
              <a:rPr lang="en" altLang="en-US" sz="2400" dirty="0">
                <a:latin typeface="Times New Roman" pitchFamily="18" charset="0"/>
                <a:cs typeface="Times New Roman" pitchFamily="18" charset="0"/>
              </a:rPr>
              <a:t>empty rectum (</a:t>
            </a:r>
            <a:r>
              <a:rPr lang="en" altLang="en-US" sz="2400" dirty="0" smtClean="0">
                <a:latin typeface="Times New Roman" pitchFamily="18" charset="0"/>
                <a:cs typeface="Times New Roman" pitchFamily="18" charset="0"/>
              </a:rPr>
              <a:t>rectal</a:t>
            </a:r>
            <a:r>
              <a:rPr lang="sr-Latn-RS" altLang="en-US" sz="2400" dirty="0" smtClean="0">
                <a:latin typeface="Times New Roman" pitchFamily="18" charset="0"/>
                <a:cs typeface="Times New Roman" pitchFamily="18" charset="0"/>
              </a:rPr>
              <a:t> examination</a:t>
            </a:r>
            <a:r>
              <a:rPr lang="en" altLang="en-US" sz="2400" dirty="0" smtClean="0">
                <a:latin typeface="Times New Roman" pitchFamily="18" charset="0"/>
                <a:cs typeface="Times New Roman" pitchFamily="18" charset="0"/>
              </a:rPr>
              <a:t>!) </a:t>
            </a:r>
            <a:r>
              <a:rPr lang="en" altLang="en-US" sz="2400" dirty="0">
                <a:latin typeface="Times New Roman" pitchFamily="18" charset="0"/>
                <a:cs typeface="Times New Roman" pitchFamily="18" charset="0"/>
              </a:rPr>
              <a:t>– </a:t>
            </a:r>
            <a:r>
              <a:rPr lang="en" altLang="en-US" sz="2400" dirty="0" smtClean="0">
                <a:latin typeface="Times New Roman" pitchFamily="18" charset="0"/>
                <a:cs typeface="Times New Roman" pitchFamily="18" charset="0"/>
              </a:rPr>
              <a:t>61%</a:t>
            </a:r>
            <a:endParaRPr lang="en-AU" altLang="en-US" sz="2400" dirty="0">
              <a:latin typeface="Times New Roman" pitchFamily="18" charset="0"/>
              <a:cs typeface="Times New Roman" pitchFamily="18" charset="0"/>
            </a:endParaRPr>
          </a:p>
          <a:p>
            <a:pPr marL="609600" lvl="0" indent="-609600" eaLnBrk="1" hangingPunct="1"/>
            <a:r>
              <a:rPr lang="en" altLang="en-US" sz="2400" dirty="0">
                <a:latin typeface="Times New Roman" pitchFamily="18" charset="0"/>
                <a:cs typeface="Times New Roman" pitchFamily="18" charset="0"/>
              </a:rPr>
              <a:t>anemia</a:t>
            </a:r>
            <a:endParaRPr lang="en-AU" altLang="en-US" sz="2400" dirty="0">
              <a:latin typeface="Times New Roman" pitchFamily="18" charset="0"/>
              <a:cs typeface="Times New Roman" pitchFamily="18" charset="0"/>
            </a:endParaRPr>
          </a:p>
          <a:p>
            <a:pPr marL="609600" lvl="0" indent="-609600" eaLnBrk="1" hangingPunct="1"/>
            <a:r>
              <a:rPr lang="en" altLang="en-US" sz="2400" dirty="0">
                <a:latin typeface="Times New Roman" pitchFamily="18" charset="0"/>
                <a:cs typeface="Times New Roman" pitchFamily="18" charset="0"/>
              </a:rPr>
              <a:t>malnutrition</a:t>
            </a:r>
            <a:endParaRPr lang="en-AU" altLang="en-US" sz="2400" dirty="0">
              <a:latin typeface="Times New Roman" pitchFamily="18" charset="0"/>
              <a:cs typeface="Times New Roman" pitchFamily="18" charset="0"/>
            </a:endParaRPr>
          </a:p>
          <a:p>
            <a:pPr marL="0" lvl="0" indent="0" eaLnBrk="1" hangingPunct="1">
              <a:buNone/>
            </a:pPr>
            <a:endParaRPr lang="sr-Latn-RS" altLang="en-US" sz="2400" dirty="0" smtClean="0">
              <a:latin typeface="Times New Roman" pitchFamily="18" charset="0"/>
              <a:cs typeface="Times New Roman" pitchFamily="18" charset="0"/>
            </a:endParaRPr>
          </a:p>
          <a:p>
            <a:pPr marL="0" lvl="0" indent="0" eaLnBrk="1" hangingPunct="1">
              <a:buNone/>
            </a:pPr>
            <a:r>
              <a:rPr lang="en" altLang="en-US" sz="2400" dirty="0" smtClean="0">
                <a:latin typeface="Times New Roman" pitchFamily="18" charset="0"/>
                <a:cs typeface="Times New Roman" pitchFamily="18" charset="0"/>
              </a:rPr>
              <a:t>A </a:t>
            </a:r>
            <a:r>
              <a:rPr lang="en" altLang="en-US" sz="2400" dirty="0">
                <a:latin typeface="Times New Roman" pitchFamily="18" charset="0"/>
                <a:cs typeface="Times New Roman" pitchFamily="18" charset="0"/>
              </a:rPr>
              <a:t>rectal examination reveals a narrow, spastic and empty rectum, often with explosive discharge (Pellerin's sign).</a:t>
            </a:r>
            <a:endParaRPr sz="2400" dirty="0">
              <a:latin typeface="Times New Roman" pitchFamily="18" charset="0"/>
              <a:cs typeface="Times New Roman" pitchFamily="18" charset="0"/>
            </a:endParaRPr>
          </a:p>
          <a:p>
            <a:pPr marL="609600" lvl="0" indent="-609600" eaLnBrk="1" hangingPunct="1"/>
            <a:endParaRPr sz="2400" dirty="0">
              <a:latin typeface="Times New Roman" pitchFamily="18" charset="0"/>
            </a:endParaRP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t>Diagnostics</a:t>
            </a:r>
          </a:p>
        </p:txBody>
      </p:sp>
      <p:sp>
        <p:nvSpPr>
          <p:cNvPr id="77827" name="Content Placeholder 2"/>
          <p:cNvSpPr>
            <a:spLocks noGrp="1"/>
          </p:cNvSpPr>
          <p:nvPr>
            <p:ph idx="1"/>
          </p:nvPr>
        </p:nvSpPr>
        <p:spPr>
          <a:xfrm>
            <a:off x="285750" y="1219200"/>
            <a:ext cx="8229600" cy="55626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a:r>
              <a:rPr sz="2400" b="1" dirty="0"/>
              <a:t>Native abdominal scan</a:t>
            </a:r>
          </a:p>
          <a:p>
            <a:pPr lvl="0">
              <a:buNone/>
            </a:pPr>
            <a:r>
              <a:rPr lang="en" altLang="en-US" sz="1600" dirty="0"/>
              <a:t>more distended intestinal </a:t>
            </a:r>
            <a:r>
              <a:rPr lang="sr-Latn-RS" altLang="en-US" sz="1600" dirty="0" smtClean="0"/>
              <a:t>loops</a:t>
            </a:r>
            <a:r>
              <a:rPr lang="en" altLang="en-US" sz="1600" dirty="0" smtClean="0"/>
              <a:t>, </a:t>
            </a:r>
            <a:r>
              <a:rPr lang="en" altLang="en-US" sz="1600" dirty="0"/>
              <a:t>rounded lienal and</a:t>
            </a:r>
            <a:endParaRPr lang="ru-RU" altLang="en-US" sz="1600" dirty="0"/>
          </a:p>
          <a:p>
            <a:pPr lvl="0">
              <a:buNone/>
            </a:pPr>
            <a:r>
              <a:rPr lang="en" altLang="en-US" sz="1600" dirty="0"/>
              <a:t>hepatic flexure, as well as scarcity or complete absence</a:t>
            </a:r>
            <a:endParaRPr lang="ru-RU" altLang="en-US" sz="1600" dirty="0"/>
          </a:p>
          <a:p>
            <a:pPr lvl="0">
              <a:buNone/>
            </a:pPr>
            <a:r>
              <a:rPr lang="en" altLang="en-US" sz="1600" dirty="0"/>
              <a:t>gas in the rectum (airless pelvis).</a:t>
            </a:r>
            <a:endParaRPr lang="ru-RU" altLang="en-US" sz="1600" dirty="0"/>
          </a:p>
          <a:p>
            <a:r>
              <a:rPr sz="2000" b="1" dirty="0" err="1"/>
              <a:t>Irigography</a:t>
            </a:r>
            <a:endParaRPr sz="2000" b="1" dirty="0"/>
          </a:p>
          <a:p>
            <a:pPr lvl="0">
              <a:buNone/>
            </a:pPr>
            <a:r>
              <a:rPr sz="1600" dirty="0"/>
              <a:t>Thin, tapered distal colon</a:t>
            </a:r>
          </a:p>
          <a:p>
            <a:pPr lvl="0">
              <a:buNone/>
            </a:pPr>
            <a:r>
              <a:rPr sz="1600" dirty="0"/>
              <a:t>Barium retention 24 hours after the examination</a:t>
            </a:r>
          </a:p>
          <a:p>
            <a:r>
              <a:rPr sz="2000" b="1" dirty="0" err="1"/>
              <a:t>Anorectal</a:t>
            </a:r>
            <a:r>
              <a:rPr sz="2000" b="1" dirty="0"/>
              <a:t> </a:t>
            </a:r>
            <a:r>
              <a:rPr sz="2000" b="1" dirty="0" err="1"/>
              <a:t>manometry</a:t>
            </a:r>
            <a:r>
              <a:rPr sz="2000" b="1" dirty="0"/>
              <a:t> </a:t>
            </a:r>
            <a:r>
              <a:rPr sz="1600" dirty="0"/>
              <a:t>absence of relaxation</a:t>
            </a:r>
            <a:endParaRPr lang="sr-Cyrl-RS" altLang="en-US" sz="1600" dirty="0"/>
          </a:p>
          <a:p>
            <a:pPr lvl="0">
              <a:buNone/>
            </a:pPr>
            <a:r>
              <a:rPr lang="en" altLang="en-US" sz="1600" dirty="0"/>
              <a:t>reflux </a:t>
            </a:r>
            <a:r>
              <a:rPr lang="sr-Latn-RS" altLang="en-US" sz="1600" dirty="0" smtClean="0"/>
              <a:t>at</a:t>
            </a:r>
            <a:r>
              <a:rPr lang="en" altLang="en-US" sz="1600" dirty="0" smtClean="0"/>
              <a:t> </a:t>
            </a:r>
            <a:r>
              <a:rPr lang="en" altLang="en-US" sz="1600" dirty="0"/>
              <a:t>distension of the rectal lumen and persistent</a:t>
            </a:r>
            <a:endParaRPr lang="sr-Cyrl-RS" altLang="en-US" sz="1600" dirty="0"/>
          </a:p>
          <a:p>
            <a:pPr lvl="0">
              <a:buNone/>
            </a:pPr>
            <a:r>
              <a:rPr lang="en" altLang="en-US" sz="1600" dirty="0"/>
              <a:t>rectal hypertonus</a:t>
            </a:r>
            <a:endParaRPr lang="sr-Cyrl-RS" altLang="en-US" sz="1600" dirty="0"/>
          </a:p>
          <a:p>
            <a:r>
              <a:rPr lang="en" altLang="en-US" sz="2000" b="1" dirty="0"/>
              <a:t>Rectal biopsy:</a:t>
            </a:r>
            <a:endParaRPr lang="sr-Cyrl-RS" altLang="en-US" sz="2000" b="1" dirty="0"/>
          </a:p>
          <a:p>
            <a:pPr lvl="0">
              <a:buNone/>
            </a:pPr>
            <a:r>
              <a:rPr lang="en" altLang="en-US" sz="1800" b="1" dirty="0"/>
              <a:t>Submucosal (suction) biopsy </a:t>
            </a:r>
            <a:r>
              <a:rPr lang="en" altLang="en-US" sz="1800" b="1" dirty="0" smtClean="0"/>
              <a:t>– </a:t>
            </a:r>
            <a:r>
              <a:rPr sz="1800" dirty="0" smtClean="0"/>
              <a:t>unreliable</a:t>
            </a:r>
            <a:r>
              <a:rPr lang="sr-Latn-RS" sz="1800" dirty="0" smtClean="0"/>
              <a:t>,</a:t>
            </a:r>
          </a:p>
          <a:p>
            <a:pPr lvl="0">
              <a:buNone/>
            </a:pPr>
            <a:r>
              <a:rPr sz="1800" dirty="0" smtClean="0"/>
              <a:t>because </a:t>
            </a:r>
            <a:r>
              <a:rPr sz="1800" dirty="0"/>
              <a:t>it does not involve the </a:t>
            </a:r>
            <a:r>
              <a:rPr sz="1800" dirty="0" err="1"/>
              <a:t>myenteric</a:t>
            </a:r>
            <a:r>
              <a:rPr sz="1800" dirty="0"/>
              <a:t> plexus</a:t>
            </a:r>
          </a:p>
          <a:p>
            <a:pPr lvl="0">
              <a:buNone/>
            </a:pPr>
            <a:endParaRPr lang="sr-Latn-RS" sz="1800" b="1" dirty="0" smtClean="0"/>
          </a:p>
          <a:p>
            <a:pPr lvl="0">
              <a:buNone/>
            </a:pPr>
            <a:r>
              <a:rPr sz="1800" b="1" dirty="0" smtClean="0"/>
              <a:t>Full </a:t>
            </a:r>
            <a:r>
              <a:rPr sz="1800" b="1" dirty="0"/>
              <a:t>thickness rectal biopsy</a:t>
            </a:r>
          </a:p>
          <a:p>
            <a:pPr lvl="0">
              <a:buNone/>
            </a:pPr>
            <a:endParaRPr sz="1800" b="1" dirty="0"/>
          </a:p>
          <a:p>
            <a:pPr lvl="0">
              <a:buNone/>
            </a:pPr>
            <a:r>
              <a:rPr sz="1800" b="1" dirty="0"/>
              <a:t>Biopsy ex tempore</a:t>
            </a:r>
          </a:p>
        </p:txBody>
      </p:sp>
      <p:pic>
        <p:nvPicPr>
          <p:cNvPr id="4" name="Picture 6" descr="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5125" y="357188"/>
            <a:ext cx="1928813"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5125" y="2357438"/>
            <a:ext cx="2000250" cy="208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aganglionoza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3688" y="4500563"/>
            <a:ext cx="2257425" cy="195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3"/>
          <p:cNvSpPr>
            <a:spLocks noGrp="1"/>
          </p:cNvSpPr>
          <p:nvPr>
            <p:ph type="body" sz="half" idx="1"/>
          </p:nvPr>
        </p:nvSpPr>
        <p:spPr>
          <a:xfrm>
            <a:off x="323850" y="549275"/>
            <a:ext cx="8462963" cy="5329238"/>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marL="609600" lvl="0" indent="-609600" eaLnBrk="1" hangingPunct="1">
              <a:lnSpc>
                <a:spcPct val="80000"/>
              </a:lnSpc>
              <a:buNone/>
            </a:pPr>
            <a:endParaRPr lang="en-AU" altLang="en-US" sz="800" dirty="0">
              <a:latin typeface="Times New Roman" pitchFamily="18" charset="0"/>
            </a:endParaRPr>
          </a:p>
          <a:p>
            <a:pPr marL="609600" lvl="0" indent="-609600" eaLnBrk="1" hangingPunct="1">
              <a:lnSpc>
                <a:spcPct val="80000"/>
              </a:lnSpc>
              <a:buNone/>
            </a:pPr>
            <a:r>
              <a:rPr lang="en" altLang="en-US" sz="2400" dirty="0">
                <a:solidFill>
                  <a:srgbClr val="FF0000"/>
                </a:solidFill>
                <a:latin typeface="Times New Roman" pitchFamily="18" charset="0"/>
              </a:rPr>
              <a:t>DIFFERENTIAL DIAGNOSIS</a:t>
            </a:r>
            <a:endParaRPr lang="en-AU" altLang="en-US" sz="2400" dirty="0">
              <a:solidFill>
                <a:srgbClr val="FF0000"/>
              </a:solidFill>
              <a:latin typeface="Times New Roman" pitchFamily="18" charset="0"/>
            </a:endParaRPr>
          </a:p>
          <a:p>
            <a:pPr marL="609600" lvl="0" indent="-609600" eaLnBrk="1" hangingPunct="1">
              <a:lnSpc>
                <a:spcPct val="80000"/>
              </a:lnSpc>
              <a:buNone/>
            </a:pPr>
            <a:r>
              <a:rPr lang="en" altLang="en-US" sz="2400" dirty="0">
                <a:latin typeface="Times New Roman" pitchFamily="18" charset="0"/>
              </a:rPr>
              <a:t>1. </a:t>
            </a:r>
            <a:r>
              <a:rPr lang="en" altLang="en-US" sz="2400" b="1" dirty="0">
                <a:latin typeface="Times New Roman" pitchFamily="18" charset="0"/>
              </a:rPr>
              <a:t>other forms of intestinal  obstructions </a:t>
            </a:r>
            <a:r>
              <a:rPr lang="en" altLang="en-US" sz="2400" dirty="0">
                <a:latin typeface="Times New Roman" pitchFamily="18" charset="0"/>
              </a:rPr>
              <a:t>( meconium plug syndrome , meconium ileus , colonic atresia and stenosis )</a:t>
            </a:r>
            <a:endParaRPr lang="en-AU" altLang="en-US" sz="2400" dirty="0">
              <a:latin typeface="Times New Roman" pitchFamily="18" charset="0"/>
            </a:endParaRPr>
          </a:p>
          <a:p>
            <a:pPr marL="609600" lvl="0" indent="-609600" eaLnBrk="1" hangingPunct="1">
              <a:lnSpc>
                <a:spcPct val="80000"/>
              </a:lnSpc>
              <a:buNone/>
            </a:pPr>
            <a:r>
              <a:rPr lang="en" altLang="en-US" sz="2400" dirty="0">
                <a:latin typeface="Times New Roman" pitchFamily="18" charset="0"/>
              </a:rPr>
              <a:t>2. </a:t>
            </a:r>
            <a:r>
              <a:rPr lang="en" altLang="en-US" sz="2400" b="1" dirty="0">
                <a:latin typeface="Times New Roman" pitchFamily="18" charset="0"/>
              </a:rPr>
              <a:t>functional megacolon </a:t>
            </a:r>
            <a:r>
              <a:rPr lang="en" altLang="en-US" sz="2400" dirty="0">
                <a:latin typeface="Times New Roman" pitchFamily="18" charset="0"/>
              </a:rPr>
              <a:t>( sepsis , cerebral injuries , mental retardation , hypothyroidism , adrenal insufficiency )</a:t>
            </a:r>
            <a:endParaRPr lang="sr-Cyrl-RS" altLang="en-US" sz="2400" dirty="0">
              <a:latin typeface="Times New Roman" pitchFamily="18" charset="0"/>
            </a:endParaRPr>
          </a:p>
          <a:p>
            <a:pPr marL="609600" lvl="0" indent="-609600" eaLnBrk="1" hangingPunct="1">
              <a:lnSpc>
                <a:spcPct val="80000"/>
              </a:lnSpc>
              <a:buNone/>
            </a:pPr>
            <a:endParaRPr lang="sr-Latn-RS" altLang="en-US" sz="2400" u="sng" dirty="0" smtClean="0">
              <a:solidFill>
                <a:srgbClr val="FF0000"/>
              </a:solidFill>
              <a:latin typeface="Times New Roman" pitchFamily="18" charset="0"/>
            </a:endParaRPr>
          </a:p>
          <a:p>
            <a:pPr marL="609600" lvl="0" indent="-609600" eaLnBrk="1" hangingPunct="1">
              <a:lnSpc>
                <a:spcPct val="80000"/>
              </a:lnSpc>
              <a:buNone/>
            </a:pPr>
            <a:r>
              <a:rPr lang="en" altLang="en-US" sz="2400" u="sng" dirty="0" smtClean="0">
                <a:solidFill>
                  <a:srgbClr val="FF0000"/>
                </a:solidFill>
                <a:latin typeface="Times New Roman" pitchFamily="18" charset="0"/>
              </a:rPr>
              <a:t>Complications</a:t>
            </a:r>
            <a:r>
              <a:rPr lang="en" altLang="en-US" sz="2400" u="sng" dirty="0">
                <a:solidFill>
                  <a:srgbClr val="FF0000"/>
                </a:solidFill>
                <a:latin typeface="Times New Roman" pitchFamily="18" charset="0"/>
              </a:rPr>
              <a:t>:</a:t>
            </a:r>
            <a:endParaRPr lang="sr-Cyrl-RS" altLang="en-US" sz="2400" u="sng" dirty="0">
              <a:solidFill>
                <a:srgbClr val="FF0000"/>
              </a:solidFill>
              <a:latin typeface="Times New Roman" pitchFamily="18" charset="0"/>
            </a:endParaRPr>
          </a:p>
          <a:p>
            <a:pPr marL="609600" lvl="0" indent="-609600" eaLnBrk="1" hangingPunct="1">
              <a:lnSpc>
                <a:spcPct val="80000"/>
              </a:lnSpc>
              <a:buNone/>
            </a:pPr>
            <a:r>
              <a:rPr lang="en" altLang="en-US" sz="2400" b="1" dirty="0">
                <a:latin typeface="Times New Roman" pitchFamily="18" charset="0"/>
              </a:rPr>
              <a:t>Enterocolitis</a:t>
            </a:r>
            <a:r>
              <a:rPr lang="en" altLang="en-US" sz="2400" dirty="0">
                <a:latin typeface="Times New Roman" pitchFamily="18" charset="0"/>
              </a:rPr>
              <a:t> </a:t>
            </a:r>
            <a:r>
              <a:rPr lang="en" altLang="en-US" sz="1600" dirty="0"/>
              <a:t>acute inflammation within the mucosa of the small and large intestine, which can progress to ulceration and, in the absence of timely treatment, can lead to perforation of the intestinal wall. </a:t>
            </a:r>
            <a:r>
              <a:rPr lang="en" altLang="en-US" sz="1600" dirty="0" smtClean="0"/>
              <a:t>N</a:t>
            </a:r>
            <a:r>
              <a:rPr lang="sr-Latn-RS" altLang="en-US" sz="1600" dirty="0" smtClean="0"/>
              <a:t>a</a:t>
            </a:r>
            <a:r>
              <a:rPr lang="en" altLang="en-US" sz="1600" dirty="0" smtClean="0"/>
              <a:t>me</a:t>
            </a:r>
            <a:r>
              <a:rPr lang="sr-Latn-RS" altLang="en-US" sz="1600" dirty="0" smtClean="0"/>
              <a:t>ly</a:t>
            </a:r>
            <a:r>
              <a:rPr lang="en" altLang="en-US" sz="1600" dirty="0" smtClean="0"/>
              <a:t>, </a:t>
            </a:r>
            <a:r>
              <a:rPr lang="en" altLang="en-US" sz="1600" dirty="0"/>
              <a:t>the passage of intestinal content </a:t>
            </a:r>
            <a:r>
              <a:rPr lang="sr-Latn-RS" altLang="en-US" sz="1600" dirty="0" smtClean="0"/>
              <a:t>causes </a:t>
            </a:r>
            <a:r>
              <a:rPr lang="en" altLang="en-US" sz="1600" dirty="0" smtClean="0"/>
              <a:t>the </a:t>
            </a:r>
            <a:r>
              <a:rPr lang="en" altLang="en-US" sz="1600" dirty="0"/>
              <a:t>excessive growth of bacteria in the intestines (Clostridium difficile) "blind loop syndrome", which, along with the disruption of the intestinal defense mechanism (disorder in the composition of mucin and reduced amount of secretory IgA in the intestinal epithelium) leads to the penetration of bacteria into the intestinal mucosa and development enterocolitis</a:t>
            </a:r>
            <a:endParaRPr lang="sr-Cyrl-RS" altLang="en-US" sz="1600" dirty="0"/>
          </a:p>
          <a:p>
            <a:pPr marL="609600" lvl="0" indent="-609600" eaLnBrk="1" hangingPunct="1">
              <a:lnSpc>
                <a:spcPct val="80000"/>
              </a:lnSpc>
              <a:buNone/>
            </a:pPr>
            <a:r>
              <a:rPr lang="en" altLang="en-US" sz="1600" u="sng" dirty="0"/>
              <a:t>Treatment</a:t>
            </a:r>
            <a:r>
              <a:rPr lang="en" altLang="en-US" sz="1600" dirty="0"/>
              <a:t> </a:t>
            </a:r>
            <a:r>
              <a:rPr lang="sr-Latn-RS" altLang="en-US" sz="1600" dirty="0" smtClean="0"/>
              <a:t>- </a:t>
            </a:r>
            <a:r>
              <a:rPr lang="en" altLang="en-US" sz="1600" dirty="0" smtClean="0"/>
              <a:t> </a:t>
            </a:r>
            <a:r>
              <a:rPr lang="en" altLang="en-US" sz="1600" dirty="0"/>
              <a:t>profuse bowel </a:t>
            </a:r>
            <a:r>
              <a:rPr lang="sr-Latn-RS" altLang="en-US" sz="1600" dirty="0" smtClean="0"/>
              <a:t>lavage </a:t>
            </a:r>
            <a:r>
              <a:rPr lang="en" altLang="en-US" sz="1600" dirty="0" smtClean="0"/>
              <a:t>with </a:t>
            </a:r>
            <a:r>
              <a:rPr lang="en" altLang="en-US" sz="1600" dirty="0"/>
              <a:t>fluid replacement and antibiotic administration. Sometimes a temporary stoma is performed for decompression</a:t>
            </a:r>
            <a:endParaRPr lang="en-AU" altLang="en-US" sz="1600" u="sng" dirty="0">
              <a:latin typeface="Times New Roman" pitchFamily="18" charset="0"/>
            </a:endParaRP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p:cNvSpPr>
          <p:nvPr>
            <p:ph type="title"/>
          </p:nvPr>
        </p:nvSpPr>
        <p:spPr>
          <a:xfrm>
            <a:off x="468313" y="765175"/>
            <a:ext cx="8229600" cy="1138238"/>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lgn="l" eaLnBrk="1" hangingPunct="1"/>
            <a:r>
              <a:rPr lang="en" altLang="en-US" sz="2800">
                <a:solidFill>
                  <a:srgbClr val="FF0000"/>
                </a:solidFill>
                <a:latin typeface="Times New Roman" pitchFamily="18" charset="0"/>
              </a:rPr>
              <a:t>TREATMENT </a:t>
            </a:r>
            <a:r>
              <a:rPr lang="en" altLang="en-US" sz="2800" i="1">
                <a:solidFill>
                  <a:schemeClr val="tx1"/>
                </a:solidFill>
                <a:latin typeface="Times New Roman" pitchFamily="18" charset="0"/>
              </a:rPr>
              <a:t>: Surgical</a:t>
            </a:r>
            <a:endParaRPr lang="en-AU" altLang="en-US" sz="2800" i="1">
              <a:solidFill>
                <a:schemeClr val="tx1"/>
              </a:solidFill>
              <a:latin typeface="Times New Roman" pitchFamily="18" charset="0"/>
            </a:endParaRPr>
          </a:p>
        </p:txBody>
      </p:sp>
      <p:sp>
        <p:nvSpPr>
          <p:cNvPr id="79875" name="Rectangle 3"/>
          <p:cNvSpPr>
            <a:spLocks noGrp="1"/>
          </p:cNvSpPr>
          <p:nvPr>
            <p:ph type="body" idx="1"/>
          </p:nvPr>
        </p:nvSpPr>
        <p:spPr>
          <a:xfrm>
            <a:off x="395288" y="1989138"/>
            <a:ext cx="8229600" cy="4525962"/>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eaLnBrk="1" hangingPunct="1">
              <a:buNone/>
            </a:pPr>
            <a:r>
              <a:rPr sz="2000" dirty="0">
                <a:latin typeface="Times New Roman" pitchFamily="18" charset="0"/>
              </a:rPr>
              <a:t>1 </a:t>
            </a:r>
            <a:r>
              <a:rPr sz="2800" dirty="0">
                <a:latin typeface="Times New Roman" pitchFamily="18" charset="0"/>
              </a:rPr>
              <a:t>. </a:t>
            </a:r>
            <a:r>
              <a:rPr sz="2000" b="1" dirty="0">
                <a:latin typeface="Times New Roman" pitchFamily="18" charset="0"/>
              </a:rPr>
              <a:t>enema treatment</a:t>
            </a:r>
            <a:r>
              <a:rPr sz="2000" dirty="0">
                <a:latin typeface="Times New Roman" pitchFamily="18" charset="0"/>
              </a:rPr>
              <a:t> for the child's recovery and preparation for surgery</a:t>
            </a:r>
          </a:p>
          <a:p>
            <a:pPr lvl="0" eaLnBrk="1" hangingPunct="1">
              <a:buNone/>
            </a:pPr>
            <a:r>
              <a:rPr sz="2000" dirty="0">
                <a:latin typeface="Times New Roman" pitchFamily="18" charset="0"/>
              </a:rPr>
              <a:t>2. </a:t>
            </a:r>
            <a:r>
              <a:rPr sz="2000" b="1" dirty="0">
                <a:latin typeface="Times New Roman" pitchFamily="18" charset="0"/>
              </a:rPr>
              <a:t>colostomy </a:t>
            </a:r>
            <a:r>
              <a:rPr sz="2000" dirty="0">
                <a:latin typeface="Times New Roman" pitchFamily="18" charset="0"/>
              </a:rPr>
              <a:t>(bad general condition, intestinal </a:t>
            </a:r>
            <a:r>
              <a:rPr sz="2000" dirty="0" err="1">
                <a:latin typeface="Times New Roman" pitchFamily="18" charset="0"/>
              </a:rPr>
              <a:t>aganglionosis</a:t>
            </a:r>
            <a:r>
              <a:rPr sz="2000" dirty="0">
                <a:latin typeface="Times New Roman" pitchFamily="18" charset="0"/>
              </a:rPr>
              <a:t>, </a:t>
            </a:r>
            <a:r>
              <a:rPr sz="2000" dirty="0" err="1">
                <a:latin typeface="Times New Roman" pitchFamily="18" charset="0"/>
              </a:rPr>
              <a:t>enterocolitis</a:t>
            </a:r>
            <a:r>
              <a:rPr sz="2000" dirty="0">
                <a:latin typeface="Times New Roman" pitchFamily="18" charset="0"/>
              </a:rPr>
              <a:t> resistant to therapy, large bowel distension...)</a:t>
            </a:r>
          </a:p>
          <a:p>
            <a:pPr lvl="0" eaLnBrk="1" hangingPunct="1">
              <a:buNone/>
            </a:pPr>
            <a:r>
              <a:rPr sz="2000" dirty="0">
                <a:latin typeface="Times New Roman" pitchFamily="18" charset="0"/>
              </a:rPr>
              <a:t>3.</a:t>
            </a:r>
            <a:r>
              <a:rPr lang="en" altLang="en-US" sz="2000" dirty="0"/>
              <a:t> </a:t>
            </a:r>
            <a:r>
              <a:rPr lang="en" altLang="en-US" sz="2000" b="1" dirty="0">
                <a:latin typeface="Times New Roman" pitchFamily="18" charset="0"/>
                <a:cs typeface="Times New Roman" pitchFamily="18" charset="0"/>
              </a:rPr>
              <a:t>transanal endorectal "pull-trough" technique </a:t>
            </a:r>
            <a:r>
              <a:rPr lang="en" altLang="en-US" sz="2000" dirty="0">
                <a:latin typeface="Times New Roman" pitchFamily="18" charset="0"/>
                <a:cs typeface="Times New Roman" pitchFamily="18" charset="0"/>
              </a:rPr>
              <a:t>according to Ortega, which is performed transanally, without laparotomy, during which mucosectomy of the rectum, resection of the aganglionic segment of the colon and transrectal descent of the ganglionic intestine to the anus, with the creation of an anastomosis, are performed</a:t>
            </a:r>
            <a:endParaRPr sz="2000" dirty="0">
              <a:latin typeface="Times New Roman" pitchFamily="18" charset="0"/>
              <a:cs typeface="Times New Roman" pitchFamily="18" charset="0"/>
            </a:endParaRPr>
          </a:p>
          <a:p>
            <a:pPr lvl="0" eaLnBrk="1" hangingPunct="1">
              <a:buNone/>
            </a:pPr>
            <a:r>
              <a:rPr sz="2000" dirty="0">
                <a:latin typeface="Times New Roman" pitchFamily="18" charset="0"/>
              </a:rPr>
              <a:t>- reconstructive surgery</a:t>
            </a:r>
          </a:p>
          <a:p>
            <a:pPr lvl="0" eaLnBrk="1" hangingPunct="1">
              <a:buNone/>
            </a:pPr>
            <a:r>
              <a:rPr sz="2000" dirty="0">
                <a:latin typeface="Times New Roman" pitchFamily="18" charset="0"/>
              </a:rPr>
              <a:t>- the </a:t>
            </a:r>
            <a:r>
              <a:rPr sz="2000" dirty="0" smtClean="0">
                <a:latin typeface="Times New Roman" pitchFamily="18" charset="0"/>
              </a:rPr>
              <a:t>earlier</a:t>
            </a:r>
            <a:r>
              <a:rPr lang="sr-Latn-RS" sz="2000" dirty="0" smtClean="0">
                <a:latin typeface="Times New Roman" pitchFamily="18" charset="0"/>
              </a:rPr>
              <a:t> </a:t>
            </a:r>
            <a:r>
              <a:rPr sz="2000" dirty="0" smtClean="0">
                <a:latin typeface="Times New Roman" pitchFamily="18" charset="0"/>
              </a:rPr>
              <a:t>age</a:t>
            </a:r>
            <a:endParaRPr sz="2000" dirty="0">
              <a:latin typeface="Times New Roman" pitchFamily="18" charset="0"/>
            </a:endParaRPr>
          </a:p>
          <a:p>
            <a:pPr lvl="0" eaLnBrk="1" hangingPunct="1">
              <a:buNone/>
            </a:pPr>
            <a:r>
              <a:rPr sz="2000" dirty="0">
                <a:latin typeface="Times New Roman" pitchFamily="18" charset="0"/>
              </a:rPr>
              <a:t>- in one act</a:t>
            </a:r>
          </a:p>
          <a:p>
            <a:pPr lvl="0" eaLnBrk="1" hangingPunct="1">
              <a:buNone/>
            </a:pPr>
            <a:r>
              <a:rPr sz="2000" dirty="0">
                <a:latin typeface="Times New Roman" pitchFamily="18" charset="0"/>
              </a:rPr>
              <a:t>- </a:t>
            </a:r>
            <a:r>
              <a:rPr sz="2000" dirty="0" err="1">
                <a:latin typeface="Times New Roman" pitchFamily="18" charset="0"/>
              </a:rPr>
              <a:t>laparoscopically</a:t>
            </a:r>
            <a:r>
              <a:rPr sz="2000" dirty="0">
                <a:latin typeface="Times New Roman" pitchFamily="18" charset="0"/>
              </a:rPr>
              <a:t> assisted</a:t>
            </a:r>
            <a:endParaRPr sz="2000" dirty="0"/>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eaLnBrk="1" hangingPunct="1"/>
            <a:r>
              <a:rPr lang="en" altLang="en-US" sz="3600" b="1">
                <a:solidFill>
                  <a:schemeClr val="tx1"/>
                </a:solidFill>
                <a:latin typeface="Times New Roman" pitchFamily="18" charset="0"/>
              </a:rPr>
              <a:t>ANORECTAL ANOMALIES</a:t>
            </a:r>
            <a:endParaRPr lang="sr-Latn-CS" altLang="en-US" sz="3600" b="1">
              <a:solidFill>
                <a:schemeClr val="tx1"/>
              </a:solidFill>
              <a:latin typeface="Times New Roman" pitchFamily="18" charset="0"/>
            </a:endParaRPr>
          </a:p>
        </p:txBody>
      </p:sp>
      <p:sp>
        <p:nvSpPr>
          <p:cNvPr id="80899" name="Rectangle 3"/>
          <p:cNvSpPr>
            <a:spLocks noGrp="1"/>
          </p:cNvSpPr>
          <p:nvPr>
            <p:ph type="body" sz="half" idx="1"/>
          </p:nvPr>
        </p:nvSpPr>
        <p:spPr>
          <a:xfrm>
            <a:off x="250825" y="1341438"/>
            <a:ext cx="5257800" cy="511175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lvl="0" eaLnBrk="1" hangingPunct="1">
              <a:buNone/>
            </a:pPr>
            <a:r>
              <a:rPr lang="en" altLang="en-US" sz="2000" dirty="0">
                <a:solidFill>
                  <a:srgbClr val="FF0000"/>
                </a:solidFill>
                <a:latin typeface="Times New Roman" pitchFamily="18" charset="0"/>
              </a:rPr>
              <a:t>Definition</a:t>
            </a:r>
            <a:endParaRPr lang="sl-SI" altLang="en-US" sz="2000" dirty="0">
              <a:solidFill>
                <a:srgbClr val="FF0000"/>
              </a:solidFill>
              <a:latin typeface="Times New Roman" pitchFamily="18" charset="0"/>
            </a:endParaRPr>
          </a:p>
          <a:p>
            <a:pPr lvl="0" eaLnBrk="1" hangingPunct="1">
              <a:buNone/>
            </a:pPr>
            <a:r>
              <a:rPr lang="en" altLang="en-US" sz="2000" dirty="0">
                <a:latin typeface="Times New Roman" pitchFamily="18" charset="0"/>
              </a:rPr>
              <a:t>Anorectal anomalies are </a:t>
            </a:r>
            <a:r>
              <a:rPr lang="sr-Latn-RS" altLang="en-US" sz="2000" dirty="0" smtClean="0">
                <a:latin typeface="Times New Roman" pitchFamily="18" charset="0"/>
              </a:rPr>
              <a:t>congenital </a:t>
            </a:r>
            <a:r>
              <a:rPr lang="en" altLang="en-US" sz="2000" dirty="0" smtClean="0">
                <a:latin typeface="Times New Roman" pitchFamily="18" charset="0"/>
              </a:rPr>
              <a:t>defects</a:t>
            </a:r>
            <a:r>
              <a:rPr lang="sr-Latn-RS" altLang="en-US" sz="2000" dirty="0" smtClean="0">
                <a:latin typeface="Times New Roman" pitchFamily="18" charset="0"/>
              </a:rPr>
              <a:t> in</a:t>
            </a:r>
            <a:endParaRPr lang="sl-SI" altLang="en-US" sz="2000" dirty="0">
              <a:latin typeface="Times New Roman" pitchFamily="18" charset="0"/>
            </a:endParaRPr>
          </a:p>
          <a:p>
            <a:pPr lvl="0" eaLnBrk="1" hangingPunct="1">
              <a:buNone/>
            </a:pPr>
            <a:r>
              <a:rPr lang="en" altLang="en-US" sz="2000" dirty="0">
                <a:latin typeface="Times New Roman" pitchFamily="18" charset="0"/>
              </a:rPr>
              <a:t>development </a:t>
            </a:r>
            <a:r>
              <a:rPr lang="en" altLang="en-US" sz="2000" dirty="0" smtClean="0">
                <a:latin typeface="Times New Roman" pitchFamily="18" charset="0"/>
              </a:rPr>
              <a:t>of </a:t>
            </a:r>
            <a:r>
              <a:rPr lang="en" altLang="en-US" sz="2000" dirty="0">
                <a:latin typeface="Times New Roman" pitchFamily="18" charset="0"/>
              </a:rPr>
              <a:t>anus and rectum.</a:t>
            </a:r>
            <a:endParaRPr lang="sl-SI" altLang="en-US" sz="2000" dirty="0">
              <a:latin typeface="Times New Roman" pitchFamily="18" charset="0"/>
            </a:endParaRPr>
          </a:p>
          <a:p>
            <a:pPr lvl="0" eaLnBrk="1" hangingPunct="1">
              <a:buNone/>
            </a:pPr>
            <a:endParaRPr lang="sl-SI" altLang="en-US" sz="2000" dirty="0">
              <a:latin typeface="Times New Roman" pitchFamily="18" charset="0"/>
            </a:endParaRPr>
          </a:p>
          <a:p>
            <a:pPr lvl="0" eaLnBrk="1" hangingPunct="1">
              <a:buNone/>
            </a:pPr>
            <a:r>
              <a:rPr lang="en" altLang="en-US" sz="2000" dirty="0">
                <a:solidFill>
                  <a:srgbClr val="FF0000"/>
                </a:solidFill>
                <a:latin typeface="Times New Roman" pitchFamily="18" charset="0"/>
              </a:rPr>
              <a:t>Frequency </a:t>
            </a:r>
            <a:r>
              <a:rPr lang="en" altLang="en-US" sz="2000" dirty="0" smtClean="0">
                <a:latin typeface="Times New Roman" pitchFamily="18" charset="0"/>
              </a:rPr>
              <a:t> </a:t>
            </a:r>
            <a:r>
              <a:rPr lang="en" altLang="en-US" sz="2000" dirty="0">
                <a:latin typeface="Times New Roman" pitchFamily="18" charset="0"/>
              </a:rPr>
              <a:t>1:5000 newborns</a:t>
            </a:r>
            <a:endParaRPr lang="sl-SI" altLang="en-US" sz="2000" dirty="0">
              <a:latin typeface="Times New Roman" pitchFamily="18" charset="0"/>
            </a:endParaRPr>
          </a:p>
          <a:p>
            <a:pPr lvl="0" eaLnBrk="1" hangingPunct="1">
              <a:buNone/>
            </a:pPr>
            <a:endParaRPr lang="sr-Cyrl-CS" altLang="en-US" sz="2000" dirty="0">
              <a:latin typeface="Times New Roman" pitchFamily="18" charset="0"/>
            </a:endParaRPr>
          </a:p>
          <a:p>
            <a:pPr lvl="0" eaLnBrk="1" hangingPunct="1">
              <a:buNone/>
            </a:pPr>
            <a:endParaRPr lang="sl-SI" altLang="en-US" sz="2000" dirty="0">
              <a:latin typeface="Times New Roman" pitchFamily="18" charset="0"/>
            </a:endParaRPr>
          </a:p>
          <a:p>
            <a:pPr lvl="0" eaLnBrk="1" hangingPunct="1">
              <a:buNone/>
            </a:pPr>
            <a:r>
              <a:rPr lang="en" altLang="en-US" sz="2000" dirty="0">
                <a:solidFill>
                  <a:srgbClr val="FF0000"/>
                </a:solidFill>
                <a:latin typeface="Times New Roman" pitchFamily="18" charset="0"/>
              </a:rPr>
              <a:t>Embryology </a:t>
            </a:r>
            <a:r>
              <a:rPr lang="en" altLang="en-US" sz="2000" dirty="0">
                <a:latin typeface="Times New Roman" pitchFamily="18" charset="0"/>
              </a:rPr>
              <a:t>:</a:t>
            </a:r>
            <a:endParaRPr lang="sl-SI" altLang="en-US" sz="2000" dirty="0">
              <a:latin typeface="Times New Roman" pitchFamily="18" charset="0"/>
            </a:endParaRPr>
          </a:p>
          <a:p>
            <a:pPr lvl="0" eaLnBrk="1" hangingPunct="1">
              <a:buNone/>
            </a:pPr>
            <a:r>
              <a:rPr lang="en" altLang="en-US" sz="2000" dirty="0">
                <a:latin typeface="Times New Roman" pitchFamily="18" charset="0"/>
              </a:rPr>
              <a:t>There is a disorder in embryonic </a:t>
            </a:r>
            <a:r>
              <a:rPr lang="en" altLang="en-US" sz="2000" dirty="0" smtClean="0">
                <a:latin typeface="Times New Roman" pitchFamily="18" charset="0"/>
              </a:rPr>
              <a:t>development</a:t>
            </a:r>
            <a:r>
              <a:rPr lang="sr-Latn-RS" altLang="en-US" sz="2000" dirty="0" smtClean="0">
                <a:latin typeface="Times New Roman" pitchFamily="18" charset="0"/>
              </a:rPr>
              <a:t> of</a:t>
            </a:r>
            <a:endParaRPr lang="sl-SI" altLang="en-US" sz="2000" dirty="0">
              <a:latin typeface="Times New Roman" pitchFamily="18" charset="0"/>
            </a:endParaRPr>
          </a:p>
          <a:p>
            <a:pPr lvl="0" eaLnBrk="1" hangingPunct="1">
              <a:buNone/>
            </a:pPr>
            <a:r>
              <a:rPr lang="en" altLang="en-US" sz="2000" dirty="0">
                <a:latin typeface="Times New Roman" pitchFamily="18" charset="0"/>
              </a:rPr>
              <a:t>anal and genitourinary regions, </a:t>
            </a:r>
            <a:r>
              <a:rPr lang="en" altLang="en-US" sz="2000" dirty="0" smtClean="0">
                <a:latin typeface="Times New Roman" pitchFamily="18" charset="0"/>
              </a:rPr>
              <a:t>perineum</a:t>
            </a:r>
            <a:r>
              <a:rPr lang="sr-Latn-RS" altLang="en-US" sz="2000" dirty="0" smtClean="0">
                <a:latin typeface="Times New Roman" pitchFamily="18" charset="0"/>
              </a:rPr>
              <a:t> </a:t>
            </a:r>
            <a:r>
              <a:rPr lang="en" altLang="en-US" sz="2000" dirty="0" smtClean="0">
                <a:latin typeface="Times New Roman" pitchFamily="18" charset="0"/>
              </a:rPr>
              <a:t>and</a:t>
            </a:r>
            <a:endParaRPr lang="sl-SI" altLang="en-US" sz="2000" dirty="0">
              <a:latin typeface="Times New Roman" pitchFamily="18" charset="0"/>
            </a:endParaRPr>
          </a:p>
          <a:p>
            <a:pPr lvl="0" eaLnBrk="1" hangingPunct="1">
              <a:buNone/>
            </a:pPr>
            <a:r>
              <a:rPr lang="en" altLang="en-US" sz="2000" dirty="0">
                <a:latin typeface="Times New Roman" pitchFamily="18" charset="0"/>
              </a:rPr>
              <a:t>division of the rectum from the urogenital sinus, due </a:t>
            </a:r>
            <a:r>
              <a:rPr lang="en" altLang="en-US" sz="2000" dirty="0" smtClean="0">
                <a:latin typeface="Times New Roman" pitchFamily="18" charset="0"/>
              </a:rPr>
              <a:t>to</a:t>
            </a:r>
            <a:r>
              <a:rPr lang="sr-Latn-RS" altLang="en-US" sz="2000" dirty="0" smtClean="0">
                <a:latin typeface="Times New Roman" pitchFamily="18" charset="0"/>
              </a:rPr>
              <a:t> </a:t>
            </a:r>
            <a:r>
              <a:rPr lang="en" altLang="en-US" sz="2000" dirty="0" smtClean="0">
                <a:latin typeface="Times New Roman" pitchFamily="18" charset="0"/>
              </a:rPr>
              <a:t>absence </a:t>
            </a:r>
            <a:r>
              <a:rPr lang="en" altLang="en-US" sz="2000" dirty="0">
                <a:latin typeface="Times New Roman" pitchFamily="18" charset="0"/>
              </a:rPr>
              <a:t>of </a:t>
            </a:r>
            <a:r>
              <a:rPr lang="sr-Latn-RS" altLang="en-US" sz="2000" dirty="0" smtClean="0">
                <a:latin typeface="Times New Roman" pitchFamily="18" charset="0"/>
              </a:rPr>
              <a:t>descending</a:t>
            </a:r>
            <a:r>
              <a:rPr lang="en" altLang="en-US" sz="2000" dirty="0" smtClean="0">
                <a:latin typeface="Times New Roman" pitchFamily="18" charset="0"/>
              </a:rPr>
              <a:t> </a:t>
            </a:r>
            <a:r>
              <a:rPr lang="en" altLang="en-US" sz="2000" dirty="0">
                <a:latin typeface="Times New Roman" pitchFamily="18" charset="0"/>
              </a:rPr>
              <a:t>of the urogenital septum.</a:t>
            </a:r>
            <a:endParaRPr lang="sl-SI" altLang="en-US" sz="2000" dirty="0">
              <a:latin typeface="Times New Roman" pitchFamily="18" charset="0"/>
            </a:endParaRPr>
          </a:p>
        </p:txBody>
      </p:sp>
      <p:pic>
        <p:nvPicPr>
          <p:cNvPr id="5" name="Content Placeholder 4" descr="000anorektum0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029200" y="1524000"/>
            <a:ext cx="3733510" cy="2590800"/>
          </a:xfrm>
          <a:noFill/>
        </p:spPr>
      </p:pic>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p:cNvSpPr>
          <p:nvPr>
            <p:ph type="title"/>
          </p:nvPr>
        </p:nvSpPr>
        <p:spPr>
          <a:xfrm>
            <a:off x="468313" y="620713"/>
            <a:ext cx="8147050" cy="17145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lgn="l" eaLnBrk="1" hangingPunct="1"/>
            <a:r>
              <a:rPr lang="en" altLang="en-US" sz="2000">
                <a:solidFill>
                  <a:srgbClr val="FF0000"/>
                </a:solidFill>
                <a:latin typeface="Times New Roman" pitchFamily="18" charset="0"/>
              </a:rPr>
              <a:t>CLASSIFICATION </a:t>
            </a:r>
            <a:r>
              <a:rPr lang="en" altLang="en-US" sz="2000">
                <a:solidFill>
                  <a:schemeClr val="tx1"/>
                </a:solidFill>
                <a:latin typeface="Times New Roman" pitchFamily="18" charset="0"/>
              </a:rPr>
              <a:t>: (gender, height changes, fistula) </a:t>
            </a:r>
            <a:r>
              <a:rPr lang="sr-Latn-CS" altLang="en-US" sz="2000">
                <a:solidFill>
                  <a:schemeClr val="tx1"/>
                </a:solidFill>
                <a:latin typeface="Times New Roman" pitchFamily="18" charset="0"/>
              </a:rPr>
              <a:t/>
            </a:r>
            <a:br>
              <a:rPr lang="sr-Latn-CS" altLang="en-US" sz="2000">
                <a:solidFill>
                  <a:schemeClr val="tx1"/>
                </a:solidFill>
                <a:latin typeface="Times New Roman" pitchFamily="18" charset="0"/>
              </a:rPr>
            </a:br>
            <a:r>
              <a:rPr lang="en" altLang="en-US" sz="2000">
                <a:solidFill>
                  <a:schemeClr val="tx1"/>
                </a:solidFill>
                <a:latin typeface="Times New Roman" pitchFamily="18" charset="0"/>
              </a:rPr>
              <a:t>- Ladd-Gross (low and high) </a:t>
            </a:r>
            <a:r>
              <a:rPr lang="en-AU" altLang="en-US" sz="2000">
                <a:solidFill>
                  <a:schemeClr val="tx1"/>
                </a:solidFill>
                <a:latin typeface="Times New Roman" pitchFamily="18" charset="0"/>
              </a:rPr>
              <a:t/>
            </a:r>
            <a:br>
              <a:rPr lang="en-AU" altLang="en-US" sz="2000">
                <a:solidFill>
                  <a:schemeClr val="tx1"/>
                </a:solidFill>
                <a:latin typeface="Times New Roman" pitchFamily="18" charset="0"/>
              </a:rPr>
            </a:br>
            <a:r>
              <a:rPr lang="en" altLang="en-US" sz="2000">
                <a:solidFill>
                  <a:schemeClr val="tx1"/>
                </a:solidFill>
                <a:latin typeface="Times New Roman" pitchFamily="18" charset="0"/>
              </a:rPr>
              <a:t>- Melbourne classification (1970) - (30 different entities) </a:t>
            </a:r>
            <a:r>
              <a:rPr lang="en-AU" altLang="en-US" sz="2000">
                <a:solidFill>
                  <a:schemeClr val="tx1"/>
                </a:solidFill>
                <a:latin typeface="Times New Roman" pitchFamily="18" charset="0"/>
              </a:rPr>
              <a:t/>
            </a:r>
            <a:br>
              <a:rPr lang="en-AU" altLang="en-US" sz="2000">
                <a:solidFill>
                  <a:schemeClr val="tx1"/>
                </a:solidFill>
                <a:latin typeface="Times New Roman" pitchFamily="18" charset="0"/>
              </a:rPr>
            </a:br>
            <a:r>
              <a:rPr lang="en" altLang="en-US" sz="2000">
                <a:solidFill>
                  <a:schemeClr val="tx1"/>
                </a:solidFill>
                <a:latin typeface="Times New Roman" pitchFamily="18" charset="0"/>
              </a:rPr>
              <a:t>- Foam (practical) - according to the height of the fistula between GIT and UGT!</a:t>
            </a:r>
            <a:endParaRPr lang="en-AU" altLang="en-US" sz="2000">
              <a:solidFill>
                <a:schemeClr val="tx1"/>
              </a:solidFill>
              <a:latin typeface="Times New Roman" pitchFamily="18" charset="0"/>
            </a:endParaRPr>
          </a:p>
        </p:txBody>
      </p:sp>
      <p:pic>
        <p:nvPicPr>
          <p:cNvPr id="5" name="Picture 10" descr="Slika40 - Anorekt"/>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685800" y="2362200"/>
            <a:ext cx="3505200" cy="3524709"/>
          </a:xfrm>
          <a:noFill/>
        </p:spPr>
      </p:pic>
      <p:pic>
        <p:nvPicPr>
          <p:cNvPr id="6" name="Picture 13" descr="000anorektum"/>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572000" y="2667000"/>
            <a:ext cx="4038600" cy="3230880"/>
          </a:xfrm>
          <a:noFill/>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p:cNvSpPr>
          <p:nvPr>
            <p:ph type="body" idx="1"/>
          </p:nvPr>
        </p:nvSpPr>
        <p:spPr>
          <a:xfrm>
            <a:off x="457200" y="609600"/>
            <a:ext cx="8229600" cy="59436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lvl="0" eaLnBrk="1" hangingPunct="1">
              <a:lnSpc>
                <a:spcPct val="90000"/>
              </a:lnSpc>
              <a:buNone/>
            </a:pPr>
            <a:endParaRPr lang="en" altLang="en-US" sz="2800" dirty="0">
              <a:solidFill>
                <a:srgbClr val="FF0000"/>
              </a:solidFill>
              <a:latin typeface="Times New Roman" pitchFamily="18" charset="0"/>
            </a:endParaRPr>
          </a:p>
          <a:p>
            <a:pPr lvl="0" eaLnBrk="1" hangingPunct="1">
              <a:lnSpc>
                <a:spcPct val="90000"/>
              </a:lnSpc>
              <a:buNone/>
            </a:pPr>
            <a:r>
              <a:rPr lang="en" altLang="en-US" sz="2800" dirty="0" smtClean="0">
                <a:solidFill>
                  <a:srgbClr val="FF0000"/>
                </a:solidFill>
                <a:latin typeface="Times New Roman" pitchFamily="18" charset="0"/>
              </a:rPr>
              <a:t>Differential </a:t>
            </a:r>
            <a:r>
              <a:rPr lang="en" altLang="en-US" sz="2800" dirty="0">
                <a:solidFill>
                  <a:srgbClr val="FF0000"/>
                </a:solidFill>
                <a:latin typeface="Times New Roman" pitchFamily="18" charset="0"/>
              </a:rPr>
              <a:t>diagnosis</a:t>
            </a:r>
            <a:endParaRPr lang="en-AU" altLang="en-US" sz="2800" dirty="0">
              <a:solidFill>
                <a:srgbClr val="FF0000"/>
              </a:solidFill>
              <a:latin typeface="Times New Roman" pitchFamily="18" charset="0"/>
            </a:endParaRPr>
          </a:p>
          <a:p>
            <a:pPr lvl="0" eaLnBrk="1" hangingPunct="1">
              <a:lnSpc>
                <a:spcPct val="90000"/>
              </a:lnSpc>
              <a:buNone/>
            </a:pPr>
            <a:r>
              <a:rPr lang="en" altLang="en-US" sz="2400" dirty="0">
                <a:latin typeface="Times New Roman" pitchFamily="18" charset="0"/>
              </a:rPr>
              <a:t>1. </a:t>
            </a:r>
            <a:r>
              <a:rPr lang="en" altLang="en-US" sz="2400" b="1" u="sng" dirty="0">
                <a:latin typeface="Times New Roman" pitchFamily="18" charset="0"/>
              </a:rPr>
              <a:t>respiratory distress of the newborn </a:t>
            </a:r>
            <a:r>
              <a:rPr lang="en" altLang="en-US" sz="2400" dirty="0">
                <a:latin typeface="Times New Roman" pitchFamily="18" charset="0"/>
              </a:rPr>
              <a:t>- (many conditions)</a:t>
            </a:r>
            <a:endParaRPr lang="en-AU" altLang="en-US" sz="2400" dirty="0">
              <a:latin typeface="Times New Roman" pitchFamily="18" charset="0"/>
            </a:endParaRPr>
          </a:p>
          <a:p>
            <a:pPr lvl="0" eaLnBrk="1" hangingPunct="1">
              <a:lnSpc>
                <a:spcPct val="90000"/>
              </a:lnSpc>
              <a:buNone/>
            </a:pPr>
            <a:r>
              <a:rPr lang="en" altLang="en-US" sz="2400" dirty="0">
                <a:latin typeface="Times New Roman" pitchFamily="18" charset="0"/>
              </a:rPr>
              <a:t>2. prematurity</a:t>
            </a:r>
            <a:endParaRPr lang="en-AU" altLang="en-US" sz="2400" dirty="0">
              <a:latin typeface="Times New Roman" pitchFamily="18" charset="0"/>
            </a:endParaRPr>
          </a:p>
          <a:p>
            <a:pPr lvl="0" eaLnBrk="1" hangingPunct="1">
              <a:lnSpc>
                <a:spcPct val="90000"/>
              </a:lnSpc>
              <a:buNone/>
            </a:pPr>
            <a:r>
              <a:rPr lang="en" altLang="en-US" sz="2400" dirty="0">
                <a:latin typeface="Times New Roman" pitchFamily="18" charset="0"/>
              </a:rPr>
              <a:t>3. congenital heart defects</a:t>
            </a:r>
            <a:endParaRPr lang="en-AU" altLang="en-US" sz="2400" dirty="0">
              <a:latin typeface="Times New Roman" pitchFamily="18" charset="0"/>
            </a:endParaRPr>
          </a:p>
          <a:p>
            <a:pPr lvl="0" eaLnBrk="1" hangingPunct="1">
              <a:lnSpc>
                <a:spcPct val="90000"/>
              </a:lnSpc>
              <a:buNone/>
            </a:pPr>
            <a:endParaRPr lang="sr-Cyrl-CS" altLang="en-US" sz="800" dirty="0">
              <a:latin typeface="Times New Roman" pitchFamily="18" charset="0"/>
            </a:endParaRPr>
          </a:p>
          <a:p>
            <a:pPr lvl="0" eaLnBrk="1" hangingPunct="1">
              <a:lnSpc>
                <a:spcPct val="90000"/>
              </a:lnSpc>
              <a:buNone/>
            </a:pPr>
            <a:endParaRPr lang="en" altLang="en-US" sz="2800" dirty="0" smtClean="0">
              <a:solidFill>
                <a:srgbClr val="FF0000"/>
              </a:solidFill>
              <a:latin typeface="Times New Roman" pitchFamily="18" charset="0"/>
            </a:endParaRPr>
          </a:p>
          <a:p>
            <a:pPr lvl="0" eaLnBrk="1" hangingPunct="1">
              <a:lnSpc>
                <a:spcPct val="90000"/>
              </a:lnSpc>
              <a:buNone/>
            </a:pPr>
            <a:r>
              <a:rPr lang="en" altLang="en-US" sz="2800" dirty="0" smtClean="0">
                <a:solidFill>
                  <a:srgbClr val="FF0000"/>
                </a:solidFill>
                <a:latin typeface="Times New Roman" pitchFamily="18" charset="0"/>
              </a:rPr>
              <a:t>Treatment </a:t>
            </a:r>
            <a:r>
              <a:rPr lang="en" altLang="en-US" sz="2800" dirty="0">
                <a:latin typeface="Times New Roman" pitchFamily="18" charset="0"/>
              </a:rPr>
              <a:t>:</a:t>
            </a:r>
            <a:r>
              <a:rPr lang="en" altLang="en-US" sz="2800" i="1" dirty="0">
                <a:latin typeface="Times New Roman" pitchFamily="18" charset="0"/>
              </a:rPr>
              <a:t>  </a:t>
            </a:r>
            <a:r>
              <a:rPr lang="en" altLang="en-US" sz="2800" b="1" dirty="0" smtClean="0">
                <a:latin typeface="Times New Roman" pitchFamily="18" charset="0"/>
              </a:rPr>
              <a:t>operative</a:t>
            </a:r>
            <a:r>
              <a:rPr lang="en" altLang="en-US" sz="2800" dirty="0" smtClean="0">
                <a:latin typeface="Times New Roman" pitchFamily="18" charset="0"/>
              </a:rPr>
              <a:t> </a:t>
            </a:r>
            <a:r>
              <a:rPr lang="en" altLang="en-US" sz="2800" dirty="0">
                <a:latin typeface="Times New Roman" pitchFamily="18" charset="0"/>
              </a:rPr>
              <a:t>- (during 12-18 hours)</a:t>
            </a:r>
            <a:endParaRPr lang="sr-Cyrl-CS" altLang="en-US" sz="2800" dirty="0">
              <a:latin typeface="Times New Roman" pitchFamily="18" charset="0"/>
            </a:endParaRPr>
          </a:p>
          <a:p>
            <a:pPr lvl="0" eaLnBrk="1" hangingPunct="1">
              <a:lnSpc>
                <a:spcPct val="90000"/>
              </a:lnSpc>
              <a:buNone/>
            </a:pPr>
            <a:endParaRPr lang="en-AU" altLang="en-US" sz="900" dirty="0">
              <a:latin typeface="Times New Roman" pitchFamily="18" charset="0"/>
            </a:endParaRPr>
          </a:p>
          <a:p>
            <a:pPr lvl="0" eaLnBrk="1" hangingPunct="1">
              <a:lnSpc>
                <a:spcPct val="90000"/>
              </a:lnSpc>
              <a:buNone/>
            </a:pPr>
            <a:r>
              <a:rPr lang="en" altLang="en-US" sz="2000" dirty="0">
                <a:latin typeface="Times New Roman" pitchFamily="18" charset="0"/>
              </a:rPr>
              <a:t>  </a:t>
            </a:r>
            <a:r>
              <a:rPr lang="en" altLang="en-US" sz="2000" b="1" dirty="0">
                <a:latin typeface="Times New Roman" pitchFamily="18" charset="0"/>
              </a:rPr>
              <a:t>Transport </a:t>
            </a:r>
            <a:r>
              <a:rPr lang="en" altLang="en-US" sz="2000" dirty="0">
                <a:latin typeface="Times New Roman" pitchFamily="18" charset="0"/>
              </a:rPr>
              <a:t>: as expeditious as possible</a:t>
            </a:r>
            <a:r>
              <a:rPr lang="en" altLang="en-US" sz="2800" dirty="0">
                <a:latin typeface="Times New Roman" pitchFamily="18" charset="0"/>
              </a:rPr>
              <a:t> </a:t>
            </a:r>
            <a:endParaRPr lang="sr-Cyrl-CS" altLang="en-US" sz="2800" dirty="0">
              <a:latin typeface="Times New Roman" pitchFamily="18" charset="0"/>
            </a:endParaRPr>
          </a:p>
          <a:p>
            <a:pPr lvl="3" eaLnBrk="1" hangingPunct="1">
              <a:lnSpc>
                <a:spcPct val="90000"/>
              </a:lnSpc>
              <a:buNone/>
            </a:pPr>
            <a:r>
              <a:rPr lang="en" altLang="en-US" dirty="0">
                <a:latin typeface="Times New Roman" pitchFamily="18" charset="0"/>
              </a:rPr>
              <a:t>- constant suction</a:t>
            </a:r>
            <a:endParaRPr lang="sr-Cyrl-CS" altLang="en-US" dirty="0">
              <a:latin typeface="Times New Roman" pitchFamily="18" charset="0"/>
            </a:endParaRPr>
          </a:p>
          <a:p>
            <a:pPr lvl="3" eaLnBrk="1" hangingPunct="1">
              <a:lnSpc>
                <a:spcPct val="90000"/>
              </a:lnSpc>
              <a:buNone/>
            </a:pPr>
            <a:r>
              <a:rPr lang="en" altLang="en-US" dirty="0">
                <a:latin typeface="Times New Roman" pitchFamily="18" charset="0"/>
              </a:rPr>
              <a:t>- sitting position</a:t>
            </a:r>
            <a:endParaRPr lang="sr-Cyrl-CS" altLang="en-US" dirty="0">
              <a:latin typeface="Times New Roman" pitchFamily="18" charset="0"/>
            </a:endParaRPr>
          </a:p>
          <a:p>
            <a:pPr lvl="3" eaLnBrk="1" hangingPunct="1">
              <a:lnSpc>
                <a:spcPct val="90000"/>
              </a:lnSpc>
              <a:buNone/>
            </a:pPr>
            <a:r>
              <a:rPr lang="en" altLang="en-US" dirty="0">
                <a:latin typeface="Times New Roman" pitchFamily="18" charset="0"/>
              </a:rPr>
              <a:t>- warming</a:t>
            </a:r>
            <a:endParaRPr lang="sr-Cyrl-CS" altLang="en-US" dirty="0">
              <a:latin typeface="Times New Roman" pitchFamily="18" charset="0"/>
            </a:endParaRPr>
          </a:p>
          <a:p>
            <a:pPr lvl="3" eaLnBrk="1" hangingPunct="1">
              <a:lnSpc>
                <a:spcPct val="90000"/>
              </a:lnSpc>
              <a:buNone/>
            </a:pPr>
            <a:r>
              <a:rPr lang="en" altLang="en-US" dirty="0">
                <a:latin typeface="Times New Roman" pitchFamily="18" charset="0"/>
              </a:rPr>
              <a:t>- oxygen</a:t>
            </a:r>
            <a:endParaRPr lang="sr-Cyrl-CS" altLang="en-US" dirty="0">
              <a:latin typeface="Times New Roman" pitchFamily="18" charset="0"/>
            </a:endParaRPr>
          </a:p>
          <a:p>
            <a:pPr lvl="3" eaLnBrk="1" hangingPunct="1">
              <a:lnSpc>
                <a:spcPct val="90000"/>
              </a:lnSpc>
              <a:buNone/>
            </a:pPr>
            <a:r>
              <a:rPr lang="en" altLang="en-US" dirty="0">
                <a:latin typeface="Times New Roman" pitchFamily="18" charset="0"/>
              </a:rPr>
              <a:t>- Vitamin K</a:t>
            </a:r>
            <a:endParaRPr lang="en-AU" altLang="en-US" dirty="0">
              <a:latin typeface="Times New Roman" pitchFamily="18" charset="0"/>
            </a:endParaRP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rPr lang="en" altLang="en-US" sz="2000" dirty="0"/>
              <a:t>Depending on the place (height) of the rectal fistula insertion on the perineum or urogenital system, anorectal anomalies </a:t>
            </a:r>
            <a:r>
              <a:rPr lang="sr-Latn-RS" altLang="en-US" sz="2000" dirty="0" smtClean="0"/>
              <a:t>are </a:t>
            </a:r>
            <a:r>
              <a:rPr lang="en" altLang="en-US" sz="2000" dirty="0" smtClean="0"/>
              <a:t>divided </a:t>
            </a:r>
            <a:r>
              <a:rPr lang="sr-Latn-RS" altLang="en-US" sz="2000" dirty="0" smtClean="0"/>
              <a:t>at</a:t>
            </a:r>
            <a:r>
              <a:rPr lang="en" altLang="en-US" sz="2000" dirty="0" smtClean="0"/>
              <a:t> </a:t>
            </a:r>
            <a:r>
              <a:rPr lang="en" altLang="en-US" sz="2000" dirty="0"/>
              <a:t>boys and girls</a:t>
            </a:r>
            <a:endParaRPr lang="ru-RU" altLang="en-US" sz="2000" dirty="0"/>
          </a:p>
        </p:txBody>
      </p:sp>
      <p:sp>
        <p:nvSpPr>
          <p:cNvPr id="82947" name="Content Placeholder 2"/>
          <p:cNvSpPr>
            <a:spLocks noGrp="1"/>
          </p:cNvSpPr>
          <p:nvPr>
            <p:ph sz="half" idx="1"/>
          </p:nvPr>
        </p:nvSpPr>
        <p:spPr>
          <a:xfrm>
            <a:off x="457200" y="1600200"/>
            <a:ext cx="4038600" cy="452596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lvl="0"/>
            <a:r>
              <a:rPr lang="en" altLang="en-US" b="1"/>
              <a:t>Boys:</a:t>
            </a:r>
            <a:endParaRPr lang="sr-Cyrl-RS" altLang="en-US" b="1"/>
          </a:p>
          <a:p>
            <a:pPr lvl="0"/>
            <a:r>
              <a:rPr lang="en" altLang="en-US" sz="2000"/>
              <a:t>Perineal fistula</a:t>
            </a:r>
            <a:endParaRPr lang="sr-Cyrl-RS" altLang="en-US" sz="2000"/>
          </a:p>
          <a:p>
            <a:pPr lvl="0"/>
            <a:r>
              <a:rPr lang="en" altLang="en-US" sz="2000"/>
              <a:t>Rectourethral fistula: Bulbar and Prostatic</a:t>
            </a:r>
            <a:endParaRPr lang="ru-RU" altLang="en-US" sz="2000"/>
          </a:p>
          <a:p>
            <a:pPr lvl="0"/>
            <a:r>
              <a:rPr lang="en" altLang="en-US" sz="2000"/>
              <a:t>Rectovesical fistula</a:t>
            </a:r>
            <a:endParaRPr lang="sr-Cyrl-RS" altLang="en-US" sz="2000"/>
          </a:p>
          <a:p>
            <a:pPr lvl="0"/>
            <a:r>
              <a:rPr lang="en" altLang="en-US" sz="2000"/>
              <a:t>Anus atresia without fistula</a:t>
            </a:r>
            <a:endParaRPr lang="sr-Cyrl-RS" altLang="en-US" sz="2000"/>
          </a:p>
          <a:p>
            <a:pPr lvl="0"/>
            <a:r>
              <a:rPr lang="en" altLang="en-US" sz="2000"/>
              <a:t>Rectal atresia</a:t>
            </a:r>
            <a:endParaRPr lang="sr-Cyrl-RS" altLang="en-US" sz="2000"/>
          </a:p>
          <a:p>
            <a:pPr lvl="0"/>
            <a:endParaRPr lang="sr-Cyrl-RS" altLang="en-US" sz="2000"/>
          </a:p>
        </p:txBody>
      </p:sp>
      <p:sp>
        <p:nvSpPr>
          <p:cNvPr id="82948" name="Content Placeholder 3"/>
          <p:cNvSpPr>
            <a:spLocks noGrp="1"/>
          </p:cNvSpPr>
          <p:nvPr>
            <p:ph sz="half" idx="2"/>
          </p:nvPr>
        </p:nvSpPr>
        <p:spPr>
          <a:xfrm>
            <a:off x="4648200" y="1600200"/>
            <a:ext cx="4038600" cy="452596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lvl="0"/>
            <a:r>
              <a:rPr lang="en" altLang="en-US" b="1"/>
              <a:t>Girls:</a:t>
            </a:r>
            <a:endParaRPr lang="sr-Cyrl-RS" altLang="en-US" b="1"/>
          </a:p>
          <a:p>
            <a:pPr lvl="0"/>
            <a:r>
              <a:rPr lang="en" altLang="en-US" sz="2000"/>
              <a:t>Perineal fistula</a:t>
            </a:r>
            <a:endParaRPr lang="sr-Cyrl-RS" altLang="en-US" sz="2000"/>
          </a:p>
          <a:p>
            <a:pPr lvl="0"/>
            <a:r>
              <a:rPr lang="en" altLang="en-US" sz="2000"/>
              <a:t>Vestibular fistula</a:t>
            </a:r>
            <a:endParaRPr lang="sr-Cyrl-RS" altLang="en-US" sz="2000"/>
          </a:p>
          <a:p>
            <a:pPr lvl="0"/>
            <a:r>
              <a:rPr lang="en" altLang="en-US" sz="2000"/>
              <a:t>Persistent cloaca: &lt; 3 cm common duct, &gt; 3 cm common duct</a:t>
            </a:r>
            <a:endParaRPr lang="ru-RU" altLang="en-US" sz="2000"/>
          </a:p>
          <a:p>
            <a:pPr lvl="0"/>
            <a:r>
              <a:rPr lang="en" altLang="en-US" sz="2000"/>
              <a:t>Anus atresia without fistula</a:t>
            </a:r>
            <a:endParaRPr lang="sr-Cyrl-RS" altLang="en-US" sz="2000"/>
          </a:p>
          <a:p>
            <a:pPr lvl="0"/>
            <a:r>
              <a:rPr lang="en" altLang="en-US" sz="2000"/>
              <a:t>Rectal atresia</a:t>
            </a:r>
            <a:endParaRPr lang="sr-Cyrl-RS" altLang="en-US" sz="2000"/>
          </a:p>
          <a:p>
            <a:pPr lvl="0"/>
            <a:endParaRPr lang="sr-Cyrl-RS" altLang="en-US" sz="2000"/>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37"/>
          <p:cNvSpPr/>
          <p:nvPr/>
        </p:nvSpPr>
        <p:spPr>
          <a:xfrm>
            <a:off x="4643438" y="765175"/>
            <a:ext cx="4248150" cy="2308324"/>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342900" lvl="0" indent="-342900" eaLnBrk="1" hangingPunct="1">
              <a:spcBef>
                <a:spcPct val="20000"/>
              </a:spcBef>
            </a:pPr>
            <a:r>
              <a:rPr lang="en" altLang="en-US" sz="2400" dirty="0">
                <a:solidFill>
                  <a:srgbClr val="FF0000"/>
                </a:solidFill>
                <a:latin typeface="Times New Roman" pitchFamily="18" charset="0"/>
              </a:rPr>
              <a:t>DIAGNOSTICS</a:t>
            </a:r>
            <a:r>
              <a:rPr sz="2400" dirty="0">
                <a:latin typeface="Times New Roman" pitchFamily="18" charset="0"/>
              </a:rPr>
              <a:t> </a:t>
            </a:r>
          </a:p>
          <a:p>
            <a:pPr marL="342900" lvl="0" indent="-342900" eaLnBrk="1" hangingPunct="1">
              <a:buAutoNum type="arabicPeriod"/>
            </a:pPr>
            <a:r>
              <a:rPr lang="en" altLang="en-US" sz="2400" dirty="0">
                <a:latin typeface="Times New Roman" pitchFamily="18" charset="0"/>
              </a:rPr>
              <a:t>inspection of the perineum</a:t>
            </a:r>
            <a:endParaRPr lang="en-AU" altLang="en-US" sz="2400" dirty="0">
              <a:latin typeface="Times New Roman" pitchFamily="18" charset="0"/>
            </a:endParaRPr>
          </a:p>
          <a:p>
            <a:pPr marL="342900" lvl="0" indent="-342900" eaLnBrk="1" hangingPunct="1">
              <a:buAutoNum type="arabicPeriod"/>
            </a:pPr>
            <a:r>
              <a:rPr lang="en" altLang="en-US" sz="2400" dirty="0">
                <a:latin typeface="Times New Roman" pitchFamily="18" charset="0"/>
              </a:rPr>
              <a:t>probing the opening </a:t>
            </a:r>
            <a:r>
              <a:rPr lang="en" altLang="en-US" sz="2400" dirty="0" smtClean="0">
                <a:latin typeface="Times New Roman" pitchFamily="18" charset="0"/>
              </a:rPr>
              <a:t>of </a:t>
            </a:r>
            <a:r>
              <a:rPr lang="en" altLang="en-US" sz="2400" dirty="0">
                <a:latin typeface="Times New Roman" pitchFamily="18" charset="0"/>
              </a:rPr>
              <a:t>fistula</a:t>
            </a:r>
            <a:endParaRPr lang="en-AU" altLang="en-US" sz="2400" dirty="0">
              <a:latin typeface="Times New Roman" pitchFamily="18" charset="0"/>
            </a:endParaRPr>
          </a:p>
          <a:p>
            <a:pPr marL="342900" lvl="0" indent="-342900" eaLnBrk="1" hangingPunct="1">
              <a:buAutoNum type="arabicPeriod"/>
            </a:pPr>
            <a:r>
              <a:rPr lang="en" altLang="en-US" sz="2400" dirty="0">
                <a:latin typeface="Times New Roman" pitchFamily="18" charset="0"/>
              </a:rPr>
              <a:t>Rö – invertogram</a:t>
            </a:r>
            <a:endParaRPr lang="en-AU" altLang="en-US" sz="2400" dirty="0">
              <a:latin typeface="Times New Roman" pitchFamily="18" charset="0"/>
            </a:endParaRPr>
          </a:p>
          <a:p>
            <a:pPr marL="342900" lvl="0" indent="-342900" eaLnBrk="1" hangingPunct="1">
              <a:buAutoNum type="arabicPeriod"/>
            </a:pPr>
            <a:r>
              <a:rPr lang="en" altLang="en-US" sz="2400" dirty="0">
                <a:latin typeface="Times New Roman" pitchFamily="18" charset="0"/>
              </a:rPr>
              <a:t>micturition cystography</a:t>
            </a:r>
            <a:endParaRPr lang="en-AU" altLang="en-US" sz="2400" dirty="0">
              <a:latin typeface="Times New Roman" pitchFamily="18" charset="0"/>
            </a:endParaRPr>
          </a:p>
          <a:p>
            <a:pPr marL="342900" lvl="0" indent="-342900" eaLnBrk="1" hangingPunct="1">
              <a:buAutoNum type="arabicPeriod"/>
            </a:pPr>
            <a:r>
              <a:rPr lang="en" altLang="en-US" sz="2400" dirty="0">
                <a:latin typeface="Times New Roman" pitchFamily="18" charset="0"/>
              </a:rPr>
              <a:t>micturition fistulography</a:t>
            </a:r>
            <a:endParaRPr lang="en-AU" altLang="en-US" sz="2400" dirty="0">
              <a:latin typeface="Times New Roman" pitchFamily="18" charset="0"/>
            </a:endParaRPr>
          </a:p>
        </p:txBody>
      </p:sp>
      <p:sp>
        <p:nvSpPr>
          <p:cNvPr id="83971" name="Text Box 45"/>
          <p:cNvSpPr/>
          <p:nvPr/>
        </p:nvSpPr>
        <p:spPr>
          <a:xfrm>
            <a:off x="539750" y="765175"/>
            <a:ext cx="4103688" cy="1187450"/>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defRPr>
            </a:lvl5pPr>
          </a:lstStyle>
          <a:p>
            <a:pPr marL="0" lvl="0" indent="0" eaLnBrk="1" hangingPunct="1"/>
            <a:r>
              <a:rPr lang="en" altLang="en-US" sz="2400">
                <a:solidFill>
                  <a:srgbClr val="FF0000"/>
                </a:solidFill>
                <a:latin typeface="Times New Roman" pitchFamily="18" charset="0"/>
              </a:rPr>
              <a:t>CLINICAL PICTURE </a:t>
            </a:r>
            <a:r>
              <a:rPr lang="sr-Cyrl-CS" altLang="en-US" sz="2400" u="sng">
                <a:latin typeface="Times New Roman" pitchFamily="18" charset="0"/>
              </a:rPr>
              <a:t/>
            </a:r>
            <a:br>
              <a:rPr lang="sr-Cyrl-CS" altLang="en-US" sz="2400" u="sng">
                <a:latin typeface="Times New Roman" pitchFamily="18" charset="0"/>
              </a:rPr>
            </a:br>
            <a:r>
              <a:rPr lang="en" altLang="en-US" sz="2400">
                <a:latin typeface="Times New Roman" pitchFamily="18" charset="0"/>
              </a:rPr>
              <a:t>1. low congenital ileus </a:t>
            </a:r>
            <a:r>
              <a:rPr lang="sr-Latn-CS" altLang="en-US" sz="2400">
                <a:latin typeface="Times New Roman" pitchFamily="18" charset="0"/>
              </a:rPr>
              <a:t/>
            </a:r>
            <a:br>
              <a:rPr lang="sr-Latn-CS" altLang="en-US" sz="2400">
                <a:latin typeface="Times New Roman" pitchFamily="18" charset="0"/>
              </a:rPr>
            </a:br>
            <a:r>
              <a:rPr lang="en" altLang="en-US" sz="2400">
                <a:latin typeface="Times New Roman" pitchFamily="18" charset="0"/>
              </a:rPr>
              <a:t>2. sufficient fistula</a:t>
            </a:r>
            <a:endParaRPr lang="en-AU" altLang="en-US" sz="2400">
              <a:latin typeface="Times New Roman" pitchFamily="18" charset="0"/>
            </a:endParaRPr>
          </a:p>
        </p:txBody>
      </p:sp>
      <p:pic>
        <p:nvPicPr>
          <p:cNvPr id="7" name="Picture 41" descr="Slika41 - Anorektmalf - inspekcija (1)"/>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577328" y="3200400"/>
            <a:ext cx="2166773" cy="3227868"/>
          </a:xfrm>
          <a:noFill/>
        </p:spPr>
      </p:pic>
      <p:pic>
        <p:nvPicPr>
          <p:cNvPr id="8" name="Picture 43" descr="Slika42 - Anorekt"/>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3505200" y="3810000"/>
            <a:ext cx="1866900" cy="2800351"/>
          </a:xfrm>
          <a:noFill/>
        </p:spPr>
      </p:pic>
      <p:pic>
        <p:nvPicPr>
          <p:cNvPr id="9" name="Picture 39" descr="000anorektum copy"/>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6400800" y="3810000"/>
            <a:ext cx="1702473" cy="2763755"/>
          </a:xfrm>
          <a:noFill/>
        </p:spPr>
      </p:pic>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p:cNvSpPr>
          <p:nvPr>
            <p:ph type="title"/>
          </p:nvPr>
        </p:nvSpPr>
        <p:spPr>
          <a:xfrm>
            <a:off x="214313" y="0"/>
            <a:ext cx="8229600" cy="865188"/>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eaLnBrk="1" hangingPunct="1"/>
            <a:r>
              <a:rPr lang="en" altLang="en-US" sz="3600">
                <a:solidFill>
                  <a:srgbClr val="FF0000"/>
                </a:solidFill>
                <a:latin typeface="Times New Roman" pitchFamily="18" charset="0"/>
              </a:rPr>
              <a:t>TREATMENT </a:t>
            </a:r>
            <a:r>
              <a:rPr lang="en" altLang="en-US" sz="3600" i="1">
                <a:solidFill>
                  <a:schemeClr val="tx1"/>
                </a:solidFill>
                <a:latin typeface="Times New Roman" pitchFamily="18" charset="0"/>
              </a:rPr>
              <a:t>- </a:t>
            </a:r>
            <a:r>
              <a:rPr lang="en" altLang="en-US" sz="3600">
                <a:solidFill>
                  <a:schemeClr val="tx1"/>
                </a:solidFill>
                <a:latin typeface="Times New Roman" pitchFamily="18" charset="0"/>
              </a:rPr>
              <a:t>operative</a:t>
            </a:r>
            <a:r>
              <a:rPr sz="3600">
                <a:solidFill>
                  <a:srgbClr val="FFFF00"/>
                </a:solidFill>
                <a:latin typeface="Times New Roman" pitchFamily="18" charset="0"/>
              </a:rPr>
              <a:t> </a:t>
            </a:r>
          </a:p>
        </p:txBody>
      </p:sp>
      <p:sp>
        <p:nvSpPr>
          <p:cNvPr id="84995" name="Rectangle 3"/>
          <p:cNvSpPr>
            <a:spLocks noGrp="1"/>
          </p:cNvSpPr>
          <p:nvPr>
            <p:ph type="body" idx="1"/>
          </p:nvPr>
        </p:nvSpPr>
        <p:spPr>
          <a:xfrm>
            <a:off x="468313" y="785813"/>
            <a:ext cx="8229600" cy="5408612"/>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mn-lt"/>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mn-lt"/>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mn-lt"/>
              </a:defRPr>
            </a:lvl5pPr>
            <a:lvl6pPr marL="2514600" indent="-228600" algn="l" rtl="0" fontAlgn="base">
              <a:spcBef>
                <a:spcPct val="20000"/>
              </a:spcBef>
              <a:spcAft>
                <a:spcPct val="0"/>
              </a:spcAft>
              <a:buChar char="»"/>
              <a:defRPr lang="en-US" altLang="en-US" sz="2000">
                <a:solidFill>
                  <a:schemeClr val="tx1"/>
                </a:solidFill>
                <a:latin typeface="+mn-lt"/>
              </a:defRPr>
            </a:lvl6pPr>
            <a:lvl7pPr marL="2971800" indent="-228600" algn="l" rtl="0" fontAlgn="base">
              <a:spcBef>
                <a:spcPct val="20000"/>
              </a:spcBef>
              <a:spcAft>
                <a:spcPct val="0"/>
              </a:spcAft>
              <a:buChar char="»"/>
              <a:defRPr lang="en-US" altLang="en-US" sz="2000">
                <a:solidFill>
                  <a:schemeClr val="tx1"/>
                </a:solidFill>
                <a:latin typeface="+mn-lt"/>
              </a:defRPr>
            </a:lvl7pPr>
            <a:lvl8pPr marL="3429000" indent="-228600" algn="l" rtl="0" fontAlgn="base">
              <a:spcBef>
                <a:spcPct val="20000"/>
              </a:spcBef>
              <a:spcAft>
                <a:spcPct val="0"/>
              </a:spcAft>
              <a:buChar char="»"/>
              <a:defRPr lang="en-US" altLang="en-US" sz="2000">
                <a:solidFill>
                  <a:schemeClr val="tx1"/>
                </a:solidFill>
                <a:latin typeface="+mn-lt"/>
              </a:defRPr>
            </a:lvl8pPr>
            <a:lvl9pPr marL="3886200" indent="-228600" algn="l" rtl="0" fontAlgn="base">
              <a:spcBef>
                <a:spcPct val="20000"/>
              </a:spcBef>
              <a:spcAft>
                <a:spcPct val="0"/>
              </a:spcAft>
              <a:buChar char="»"/>
              <a:defRPr lang="en-US" altLang="en-US" sz="2000">
                <a:solidFill>
                  <a:schemeClr val="tx1"/>
                </a:solidFill>
                <a:latin typeface="+mn-lt"/>
              </a:defRPr>
            </a:lvl9pPr>
          </a:lstStyle>
          <a:p>
            <a:pPr marL="609600" lvl="0" indent="-609600" eaLnBrk="1" hangingPunct="1">
              <a:buNone/>
            </a:pPr>
            <a:r>
              <a:rPr lang="en" altLang="en-US" sz="1800" dirty="0"/>
              <a:t>If there is </a:t>
            </a:r>
            <a:r>
              <a:rPr lang="en" altLang="en-US" sz="1800" dirty="0">
                <a:solidFill>
                  <a:srgbClr val="FF0000"/>
                </a:solidFill>
              </a:rPr>
              <a:t>a rectoperineal fistula </a:t>
            </a:r>
            <a:r>
              <a:rPr lang="en" altLang="en-US" sz="1800" dirty="0"/>
              <a:t>with the presence of meconium in the midline, we are talking about </a:t>
            </a:r>
            <a:r>
              <a:rPr lang="en" altLang="en-US" sz="1800" dirty="0">
                <a:solidFill>
                  <a:srgbClr val="FF0000"/>
                </a:solidFill>
              </a:rPr>
              <a:t>a low anomaly </a:t>
            </a:r>
            <a:r>
              <a:rPr lang="en" altLang="en-US" sz="1800" dirty="0"/>
              <a:t>, and then it is possible to immediately perform </a:t>
            </a:r>
            <a:r>
              <a:rPr lang="en" altLang="en-US" sz="1800" dirty="0">
                <a:solidFill>
                  <a:srgbClr val="FF0000"/>
                </a:solidFill>
              </a:rPr>
              <a:t>a corrective anoplasty </a:t>
            </a:r>
            <a:r>
              <a:rPr lang="en" altLang="en-US" sz="1800" dirty="0"/>
              <a:t>without the need to form a colostomy. (In </a:t>
            </a:r>
            <a:r>
              <a:rPr lang="en" altLang="en-US" sz="1600" dirty="0"/>
              <a:t>the event that the general condition of the child is difficult due to associated anomalies or prematurity, the operation can be postponed with the obligation to dilate the fistula, provided that definitive treatment should not be delayed for more than a few </a:t>
            </a:r>
            <a:r>
              <a:rPr lang="en" altLang="en-US" sz="1600" dirty="0" smtClean="0"/>
              <a:t>months</a:t>
            </a:r>
            <a:r>
              <a:rPr lang="en" altLang="en-US" sz="2400" dirty="0" smtClean="0">
                <a:latin typeface="Times New Roman" pitchFamily="18" charset="0"/>
              </a:rPr>
              <a:t>)</a:t>
            </a:r>
            <a:endParaRPr lang="sr-Cyrl-CS" altLang="en-US" sz="2400" dirty="0">
              <a:latin typeface="Times New Roman" pitchFamily="18" charset="0"/>
            </a:endParaRPr>
          </a:p>
          <a:p>
            <a:pPr marL="609600" lvl="0" indent="-609600" eaLnBrk="1" hangingPunct="1">
              <a:buNone/>
            </a:pPr>
            <a:r>
              <a:rPr lang="en" altLang="en-US" sz="1800" dirty="0"/>
              <a:t>If </a:t>
            </a:r>
            <a:r>
              <a:rPr lang="en" altLang="en-US" sz="1800" dirty="0">
                <a:solidFill>
                  <a:srgbClr val="FF0000"/>
                </a:solidFill>
              </a:rPr>
              <a:t>no meconium appears after 24 hours , an invertogram </a:t>
            </a:r>
            <a:r>
              <a:rPr lang="en" altLang="en-US" sz="1800" dirty="0"/>
              <a:t>must be performed ( </a:t>
            </a:r>
            <a:r>
              <a:rPr lang="en" altLang="en-US" sz="1600" dirty="0"/>
              <a:t>lateral native image of the abdomen and pelvis with the child upside down and with the pelvis elevated, marking the region of the anal fovea </a:t>
            </a:r>
            <a:r>
              <a:rPr lang="en" altLang="en-US" sz="1800" dirty="0"/>
              <a:t>). If there is gas in the rectum below the coccyx and the baby is in good general condition without associated anomalies, anoplasty can be performed without performing a colostomy. If there is rectal gas above the coccyx or meconium is present in the urine, or the child has associated anomalies, or a flattened perineum or an abnormal sacrum, it is absolutely recommended to perform a colostomy before definitive anoplasty </a:t>
            </a:r>
            <a:r>
              <a:rPr lang="en" altLang="en-US" sz="2400" dirty="0"/>
              <a:t>.</a:t>
            </a:r>
            <a:endParaRPr lang="ru-RU" altLang="en-US" sz="2400" dirty="0"/>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lgn="ctr">
              <a:buNone/>
            </a:pPr>
            <a:endParaRPr lang="sr-Latn-RS" dirty="0" smtClean="0"/>
          </a:p>
          <a:p>
            <a:pPr marL="0" indent="0" algn="ctr">
              <a:buNone/>
            </a:pPr>
            <a:endParaRPr lang="sr-Latn-RS" dirty="0"/>
          </a:p>
          <a:p>
            <a:pPr marL="0" indent="0" algn="ctr">
              <a:buNone/>
            </a:pPr>
            <a:endParaRPr lang="sr-Latn-RS" dirty="0" smtClean="0"/>
          </a:p>
          <a:p>
            <a:pPr marL="0" indent="0" algn="ctr">
              <a:buNone/>
            </a:pPr>
            <a:r>
              <a:rPr lang="en" dirty="0" smtClean="0"/>
              <a:t>THANK </a:t>
            </a:r>
            <a:r>
              <a:rPr lang="en" dirty="0"/>
              <a:t>YOU FOR YOUR ATTENTION</a:t>
            </a:r>
            <a:endParaRPr lang="en-US" dirty="0"/>
          </a:p>
        </p:txBody>
      </p:sp>
    </p:spTree>
    <p:extLst>
      <p:ext uri="{BB962C8B-B14F-4D97-AF65-F5344CB8AC3E}">
        <p14:creationId xmlns:p14="http://schemas.microsoft.com/office/powerpoint/2010/main" val="185019093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274638"/>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baseline="0">
                <a:solidFill>
                  <a:schemeClr val="tx2"/>
                </a:solidFill>
                <a:latin typeface="Arial"/>
                <a:ea typeface="+mj-ea"/>
                <a:cs typeface="+mj-cs"/>
              </a:defRPr>
            </a:lvl1pPr>
          </a:lstStyle>
          <a:p>
            <a:pPr lvl="0"/>
            <a:r>
              <a:t>Preoperative preparation</a:t>
            </a:r>
          </a:p>
        </p:txBody>
      </p:sp>
      <p:sp>
        <p:nvSpPr>
          <p:cNvPr id="11267" name="Content Placeholder 3"/>
          <p:cNvSpPr>
            <a:spLocks noGrp="1"/>
          </p:cNvSpPr>
          <p:nvPr>
            <p:ph sz="half" idx="2"/>
          </p:nvPr>
        </p:nvSpPr>
        <p:spPr>
          <a:xfrm>
            <a:off x="4572000" y="1905000"/>
            <a:ext cx="4114800" cy="422116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effectLst/>
                <a:latin typeface="Arial"/>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effectLst/>
                <a:latin typeface="Arial"/>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effectLst/>
                <a:latin typeface="Arial"/>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effectLst/>
                <a:latin typeface="Arial"/>
              </a:defRPr>
            </a:lvl5pPr>
          </a:lstStyle>
          <a:p>
            <a:pPr lvl="0"/>
            <a:r>
              <a:rPr sz="2400" dirty="0"/>
              <a:t>Positioning the </a:t>
            </a:r>
            <a:r>
              <a:rPr sz="2400" dirty="0" smtClean="0"/>
              <a:t>child</a:t>
            </a:r>
          </a:p>
          <a:p>
            <a:pPr lvl="0"/>
            <a:endParaRPr sz="2400" dirty="0"/>
          </a:p>
          <a:p>
            <a:pPr lvl="0"/>
            <a:r>
              <a:rPr sz="2400" dirty="0"/>
              <a:t>Active suction with a two-volume </a:t>
            </a:r>
            <a:r>
              <a:rPr sz="2400" dirty="0" smtClean="0"/>
              <a:t>catheter</a:t>
            </a:r>
          </a:p>
          <a:p>
            <a:pPr lvl="0"/>
            <a:endParaRPr sz="2400" dirty="0"/>
          </a:p>
          <a:p>
            <a:pPr lvl="0"/>
            <a:r>
              <a:rPr sz="2400" dirty="0" smtClean="0"/>
              <a:t>Rehydration</a:t>
            </a:r>
          </a:p>
          <a:p>
            <a:pPr lvl="0"/>
            <a:endParaRPr sz="2400" dirty="0"/>
          </a:p>
          <a:p>
            <a:pPr lvl="0"/>
            <a:r>
              <a:rPr sz="2400" dirty="0" smtClean="0"/>
              <a:t>Antibiotics</a:t>
            </a:r>
          </a:p>
          <a:p>
            <a:pPr lvl="0"/>
            <a:endParaRPr sz="2400" dirty="0"/>
          </a:p>
          <a:p>
            <a:pPr lvl="0"/>
            <a:r>
              <a:rPr sz="2400" dirty="0"/>
              <a:t>Proton pump </a:t>
            </a:r>
            <a:r>
              <a:rPr sz="2400" dirty="0" smtClean="0"/>
              <a:t>inhibitors</a:t>
            </a:r>
            <a:endParaRPr sz="2400" dirty="0"/>
          </a:p>
        </p:txBody>
      </p:sp>
      <p:pic>
        <p:nvPicPr>
          <p:cNvPr id="5" name="Content Placeholder 4" descr="95b065796f254622ba7a7f9da1b3f4c8.jpg"/>
          <p:cNvPicPr>
            <a:picLocks noGrp="1" noChangeAspect="1"/>
          </p:cNvPicPr>
          <p:nvPr>
            <p:ph sz="half" idx="1"/>
          </p:nvPr>
        </p:nvPicPr>
        <p:blipFill>
          <a:blip r:embed="rId2">
            <a:extLst>
              <a:ext uri="{28A0092B-C50C-407E-A947-70E740481C1C}">
                <a14:useLocalDpi xmlns:a14="http://schemas.microsoft.com/office/drawing/2010/main" val="0"/>
              </a:ext>
            </a:extLst>
          </a:blip>
          <a:srcRect l="31625" b="53001"/>
          <a:stretch>
            <a:fillRect/>
          </a:stretch>
        </p:blipFill>
        <p:spPr>
          <a:xfrm>
            <a:off x="533400" y="2057400"/>
            <a:ext cx="3579206" cy="2743200"/>
          </a:xfrm>
          <a:noFill/>
          <a:ln>
            <a:solidFill>
              <a:srgbClr val="FF0000"/>
            </a:solidFill>
            <a:miter lim="800000"/>
            <a:headEnd/>
            <a:tailEnd/>
          </a:ln>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20.06.14"/>
  <p:tag name="AS_TITLE" val="Aspose.Slides for .NET 2.0"/>
  <p:tag name="AS_VERSION" val="20.6"/>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2533</TotalTime>
  <Words>5689</Words>
  <Application>Microsoft Office PowerPoint</Application>
  <PresentationFormat>On-screen Show (4:3)</PresentationFormat>
  <Paragraphs>779</Paragraphs>
  <Slides>83</Slides>
  <Notes>0</Notes>
  <HiddenSlides>0</HiddenSlides>
  <MMClips>0</MMClips>
  <ScaleCrop>false</ScaleCrop>
  <HeadingPairs>
    <vt:vector size="4" baseType="variant">
      <vt:variant>
        <vt:lpstr>Theme</vt:lpstr>
      </vt:variant>
      <vt:variant>
        <vt:i4>1</vt:i4>
      </vt:variant>
      <vt:variant>
        <vt:lpstr>Slide Titles</vt:lpstr>
      </vt:variant>
      <vt:variant>
        <vt:i4>83</vt:i4>
      </vt:variant>
    </vt:vector>
  </HeadingPairs>
  <TitlesOfParts>
    <vt:vector size="84" baseType="lpstr">
      <vt:lpstr>Default Design</vt:lpstr>
      <vt:lpstr> Congenital anomalies of the upper part of the digestive tract. Congenital megacolon. Anorectal malformations </vt:lpstr>
      <vt:lpstr>CONGENITAL ESOPHAGEAL ATRESIA (CEA) and  TRACHEOESOPHAGEAL FISTULA </vt:lpstr>
      <vt:lpstr>Embryology</vt:lpstr>
      <vt:lpstr>Prenatal diagnosis</vt:lpstr>
      <vt:lpstr>Classification and types    - 6 basic forms - (100 variants)   Affiliated anomalies: 30 – 40% (cardiac  )</vt:lpstr>
      <vt:lpstr>PowerPoint Presentation</vt:lpstr>
      <vt:lpstr>DIAGNOSTICS</vt:lpstr>
      <vt:lpstr>PowerPoint Presentation</vt:lpstr>
      <vt:lpstr>Preoperative preparation</vt:lpstr>
      <vt:lpstr>Surgical treatment</vt:lpstr>
      <vt:lpstr>Postoperative complications: dehiscence, stenosis</vt:lpstr>
      <vt:lpstr>HYPERTROPHIC STENOSIS OF THE PYLORUS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Pyloric atresia</vt:lpstr>
      <vt:lpstr>PowerPoint Presentation</vt:lpstr>
      <vt:lpstr>Stomach Perforation </vt:lpstr>
      <vt:lpstr>PowerPoint Presentation</vt:lpstr>
      <vt:lpstr>Stomach volvulus</vt:lpstr>
      <vt:lpstr>Stomach volvolus</vt:lpstr>
      <vt:lpstr>Stomach volvulus</vt:lpstr>
      <vt:lpstr>CONGENITAL ILEUS  (INTESTINAL OBSTRUCTION OF A NEWBORN)</vt:lpstr>
      <vt:lpstr>PowerPoint Presentation</vt:lpstr>
      <vt:lpstr>CLINICAL PICTURE  - intestinal obstruction of a newborn -                                  HIGH                                         LOW</vt:lpstr>
      <vt:lpstr>Intestinal malrotation</vt:lpstr>
      <vt:lpstr>PowerPoint Presentation</vt:lpstr>
      <vt:lpstr>Rotational anomalies of the intestine</vt:lpstr>
      <vt:lpstr>The combination of duodenal obstruction and volvulus around the upper mesenteric artery represent Ladd's syndrome</vt:lpstr>
      <vt:lpstr>Obstructions of the duodenum</vt:lpstr>
      <vt:lpstr>Duodeno-duodenostomy</vt:lpstr>
      <vt:lpstr>Small intestinal atresia</vt:lpstr>
      <vt:lpstr>Meconial ileus</vt:lpstr>
      <vt:lpstr>PowerPoint Presentation</vt:lpstr>
      <vt:lpstr>PowerPoint Presentation</vt:lpstr>
      <vt:lpstr>PowerPoint Presentation</vt:lpstr>
      <vt:lpstr>Biliary atresia</vt:lpstr>
      <vt:lpstr>PowerPoint Presentation</vt:lpstr>
      <vt:lpstr> Therapy: operative - hepatoportoenterostomy according to Kasaij, with the removal of all rudiments and fibrous bands of the undeveloped extrahepatic biliary system and the establishment of a Roux-Y anastomosis between the jejunum and the porta hepatis. </vt:lpstr>
      <vt:lpstr>Intussusception</vt:lpstr>
      <vt:lpstr>DEFINITION</vt:lpstr>
      <vt:lpstr>PowerPoint Presentation</vt:lpstr>
      <vt:lpstr>Frequency</vt:lpstr>
      <vt:lpstr>Etiology</vt:lpstr>
      <vt:lpstr>Pathogenesis</vt:lpstr>
      <vt:lpstr>Pathophysiological cycle</vt:lpstr>
      <vt:lpstr>According to the relationship between intussusceptum and intussuscipiens, we distinguish:</vt:lpstr>
      <vt:lpstr>PowerPoint Presentation</vt:lpstr>
      <vt:lpstr>With an existing guiding point</vt:lpstr>
      <vt:lpstr>Characteristics of pain</vt:lpstr>
      <vt:lpstr>Clinical picture</vt:lpstr>
      <vt:lpstr>Physical examination</vt:lpstr>
      <vt:lpstr>DIAGNOSTICS </vt:lpstr>
      <vt:lpstr>Ultrasound examination</vt:lpstr>
      <vt:lpstr>Target sign</vt:lpstr>
      <vt:lpstr>Pseudokidney sign</vt:lpstr>
      <vt:lpstr>Native X-ray of the abdomen</vt:lpstr>
      <vt:lpstr>THERAPY  </vt:lpstr>
      <vt:lpstr>THERAPY  </vt:lpstr>
      <vt:lpstr>PowerPoint Presentation</vt:lpstr>
      <vt:lpstr>ADVANTAGES OF HYDROSTATIC REDUCTION </vt:lpstr>
      <vt:lpstr>CONCLUSION </vt:lpstr>
      <vt:lpstr>Megacolon</vt:lpstr>
      <vt:lpstr>CONGENITAL MEGACOLON  ( Morbus Hirschsprung )</vt:lpstr>
      <vt:lpstr>PowerPoint Presentation</vt:lpstr>
      <vt:lpstr>PowerPoint Presentation</vt:lpstr>
      <vt:lpstr>PowerPoint Presentation</vt:lpstr>
      <vt:lpstr>PowerPoint Presentation</vt:lpstr>
      <vt:lpstr>PowerPoint Presentation</vt:lpstr>
      <vt:lpstr>Diagnostics</vt:lpstr>
      <vt:lpstr>PowerPoint Presentation</vt:lpstr>
      <vt:lpstr>TREATMENT : Surgical</vt:lpstr>
      <vt:lpstr>ANORECTAL ANOMALIES</vt:lpstr>
      <vt:lpstr>CLASSIFICATION : (gender, height changes, fistula)  - Ladd-Gross (low and high)  - Melbourne classification (1970) - (30 different entities)  - Foam (practical) - according to the height of the fistula between GIT and UGT!</vt:lpstr>
      <vt:lpstr>Depending on the place (height) of the rectal fistula insertion on the perineum or urogenital system, anorectal anomalies are divided at boys and girls</vt:lpstr>
      <vt:lpstr>PowerPoint Presentation</vt:lpstr>
      <vt:lpstr>TREATMENT - operative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Abdomen</dc:title>
  <dc:creator>abc</dc:creator>
  <cp:lastModifiedBy>abc</cp:lastModifiedBy>
  <cp:revision>328</cp:revision>
  <dcterms:created xsi:type="dcterms:W3CDTF">2003-04-04T07:51:51Z</dcterms:created>
  <dcterms:modified xsi:type="dcterms:W3CDTF">2023-09-03T20:20:33Z</dcterms:modified>
</cp:coreProperties>
</file>